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3">
          <p15:clr>
            <a:srgbClr val="A4A3A4"/>
          </p15:clr>
        </p15:guide>
        <p15:guide id="2" pos="325">
          <p15:clr>
            <a:srgbClr val="A4A3A4"/>
          </p15:clr>
        </p15:guide>
        <p15:guide id="3" pos="7333">
          <p15:clr>
            <a:srgbClr val="A4A3A4"/>
          </p15:clr>
        </p15:guide>
        <p15:guide id="4" pos="4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6CFC7-46A6-34AB-0495-D32FD9CDA014}" v="6" dt="2026-03-01T18:27:23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523"/>
        <p:guide pos="325"/>
        <p:guide pos="7333"/>
        <p:guide pos="483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10C_E41EAC8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rgbClr val="8E005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98-48F4-85F8-E82183E4512D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rgbClr val="0500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98-48F4-85F8-E82183E4512D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rgbClr val="0F03E1"/>
              </a:solidFill>
              <a:ln w="19050">
                <a:solidFill>
                  <a:schemeClr val="lt1"/>
                </a:solidFill>
                <a:beve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98-48F4-85F8-E82183E4512D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rgbClr val="020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98-48F4-85F8-E82183E451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baseline="0">
                    <a:solidFill>
                      <a:schemeClr val="bg1"/>
                    </a:solidFill>
                    <a:latin typeface="Inter"/>
                    <a:ea typeface="Inter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prstGeom prst="rect">
                  <a:avLst/>
                </a:prstGeom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0.47</c:v>
                </c:pt>
                <c:pt idx="1">
                  <c:v>0.34</c:v>
                </c:pt>
                <c:pt idx="2">
                  <c:v>0.06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98-48F4-85F8-E82183E45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5303118" y="837506"/>
      <a:ext cx="7244319" cy="482954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bg>
      <p:bgPr>
        <a:solidFill>
          <a:srgbClr val="F6F5F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5944875"/>
            <a:ext cx="940528" cy="917668"/>
          </a:xfrm>
          <a:prstGeom prst="rect">
            <a:avLst/>
          </a:prstGeom>
        </p:spPr>
      </p:pic>
      <p:grpSp>
        <p:nvGrpSpPr>
          <p:cNvPr id="47" name="object 12"/>
          <p:cNvGrpSpPr/>
          <p:nvPr userDrawn="1"/>
        </p:nvGrpSpPr>
        <p:grpSpPr bwMode="auto">
          <a:xfrm>
            <a:off x="530952" y="374264"/>
            <a:ext cx="1213056" cy="252592"/>
            <a:chOff x="721248" y="350006"/>
            <a:chExt cx="1128395" cy="236220"/>
          </a:xfrm>
        </p:grpSpPr>
        <p:pic>
          <p:nvPicPr>
            <p:cNvPr id="48" name="object 13"/>
            <p:cNvPicPr/>
            <p:nvPr/>
          </p:nvPicPr>
          <p:blipFill>
            <a:blip r:embed="rId3"/>
            <a:stretch/>
          </p:blipFill>
          <p:spPr bwMode="auto">
            <a:xfrm>
              <a:off x="1602566" y="414459"/>
              <a:ext cx="207975" cy="170306"/>
            </a:xfrm>
            <a:prstGeom prst="rect">
              <a:avLst/>
            </a:prstGeom>
          </p:spPr>
        </p:pic>
        <p:sp>
          <p:nvSpPr>
            <p:cNvPr id="49" name="object 14"/>
            <p:cNvSpPr/>
            <p:nvPr/>
          </p:nvSpPr>
          <p:spPr bwMode="auto">
            <a:xfrm>
              <a:off x="721245" y="350011"/>
              <a:ext cx="1128395" cy="236220"/>
            </a:xfrm>
            <a:custGeom>
              <a:avLst/>
              <a:gdLst/>
              <a:ahLst/>
              <a:cxnLst/>
              <a:rect l="l" t="t" r="r" b="b"/>
              <a:pathLst>
                <a:path w="1128395" h="236220" extrusionOk="0">
                  <a:moveTo>
                    <a:pt x="893902" y="64452"/>
                  </a:moveTo>
                  <a:lnTo>
                    <a:pt x="707669" y="64452"/>
                  </a:lnTo>
                  <a:lnTo>
                    <a:pt x="683641" y="68122"/>
                  </a:lnTo>
                  <a:lnTo>
                    <a:pt x="663613" y="78397"/>
                  </a:lnTo>
                  <a:lnTo>
                    <a:pt x="648982" y="94157"/>
                  </a:lnTo>
                  <a:lnTo>
                    <a:pt x="641261" y="114084"/>
                  </a:lnTo>
                  <a:lnTo>
                    <a:pt x="641273" y="116433"/>
                  </a:lnTo>
                  <a:lnTo>
                    <a:pt x="642023" y="133527"/>
                  </a:lnTo>
                  <a:lnTo>
                    <a:pt x="650786" y="149136"/>
                  </a:lnTo>
                  <a:lnTo>
                    <a:pt x="666115" y="159613"/>
                  </a:lnTo>
                  <a:lnTo>
                    <a:pt x="686638" y="163436"/>
                  </a:lnTo>
                  <a:lnTo>
                    <a:pt x="736714" y="163436"/>
                  </a:lnTo>
                  <a:lnTo>
                    <a:pt x="749274" y="164896"/>
                  </a:lnTo>
                  <a:lnTo>
                    <a:pt x="758101" y="169125"/>
                  </a:lnTo>
                  <a:lnTo>
                    <a:pt x="762901" y="175882"/>
                  </a:lnTo>
                  <a:lnTo>
                    <a:pt x="763371" y="184912"/>
                  </a:lnTo>
                  <a:lnTo>
                    <a:pt x="760171" y="192595"/>
                  </a:lnTo>
                  <a:lnTo>
                    <a:pt x="753986" y="198653"/>
                  </a:lnTo>
                  <a:lnTo>
                    <a:pt x="745502" y="202641"/>
                  </a:lnTo>
                  <a:lnTo>
                    <a:pt x="735457" y="204063"/>
                  </a:lnTo>
                  <a:lnTo>
                    <a:pt x="631075" y="204063"/>
                  </a:lnTo>
                  <a:lnTo>
                    <a:pt x="634784" y="197891"/>
                  </a:lnTo>
                  <a:lnTo>
                    <a:pt x="637387" y="191046"/>
                  </a:lnTo>
                  <a:lnTo>
                    <a:pt x="638695" y="183743"/>
                  </a:lnTo>
                  <a:lnTo>
                    <a:pt x="638429" y="163118"/>
                  </a:lnTo>
                  <a:lnTo>
                    <a:pt x="630135" y="147408"/>
                  </a:lnTo>
                  <a:lnTo>
                    <a:pt x="614553" y="137401"/>
                  </a:lnTo>
                  <a:lnTo>
                    <a:pt x="592455" y="133896"/>
                  </a:lnTo>
                  <a:lnTo>
                    <a:pt x="537413" y="133896"/>
                  </a:lnTo>
                  <a:lnTo>
                    <a:pt x="528929" y="132295"/>
                  </a:lnTo>
                  <a:lnTo>
                    <a:pt x="522401" y="127965"/>
                  </a:lnTo>
                  <a:lnTo>
                    <a:pt x="518528" y="121653"/>
                  </a:lnTo>
                  <a:lnTo>
                    <a:pt x="518033" y="114084"/>
                  </a:lnTo>
                  <a:lnTo>
                    <a:pt x="520128" y="108445"/>
                  </a:lnTo>
                  <a:lnTo>
                    <a:pt x="524802" y="102247"/>
                  </a:lnTo>
                  <a:lnTo>
                    <a:pt x="532041" y="97256"/>
                  </a:lnTo>
                  <a:lnTo>
                    <a:pt x="541883" y="95199"/>
                  </a:lnTo>
                  <a:lnTo>
                    <a:pt x="617816" y="95199"/>
                  </a:lnTo>
                  <a:lnTo>
                    <a:pt x="633628" y="90398"/>
                  </a:lnTo>
                  <a:lnTo>
                    <a:pt x="642912" y="79832"/>
                  </a:lnTo>
                  <a:lnTo>
                    <a:pt x="647293" y="69253"/>
                  </a:lnTo>
                  <a:lnTo>
                    <a:pt x="648398" y="64452"/>
                  </a:lnTo>
                  <a:lnTo>
                    <a:pt x="533831" y="64452"/>
                  </a:lnTo>
                  <a:lnTo>
                    <a:pt x="509816" y="68122"/>
                  </a:lnTo>
                  <a:lnTo>
                    <a:pt x="489800" y="78397"/>
                  </a:lnTo>
                  <a:lnTo>
                    <a:pt x="475195" y="94157"/>
                  </a:lnTo>
                  <a:lnTo>
                    <a:pt x="467525" y="114084"/>
                  </a:lnTo>
                  <a:lnTo>
                    <a:pt x="467537" y="116433"/>
                  </a:lnTo>
                  <a:lnTo>
                    <a:pt x="468236" y="133527"/>
                  </a:lnTo>
                  <a:lnTo>
                    <a:pt x="476973" y="149136"/>
                  </a:lnTo>
                  <a:lnTo>
                    <a:pt x="492290" y="159613"/>
                  </a:lnTo>
                  <a:lnTo>
                    <a:pt x="512826" y="163436"/>
                  </a:lnTo>
                  <a:lnTo>
                    <a:pt x="562902" y="163436"/>
                  </a:lnTo>
                  <a:lnTo>
                    <a:pt x="575462" y="164896"/>
                  </a:lnTo>
                  <a:lnTo>
                    <a:pt x="584288" y="169125"/>
                  </a:lnTo>
                  <a:lnTo>
                    <a:pt x="589102" y="175882"/>
                  </a:lnTo>
                  <a:lnTo>
                    <a:pt x="589610" y="184912"/>
                  </a:lnTo>
                  <a:lnTo>
                    <a:pt x="586397" y="192595"/>
                  </a:lnTo>
                  <a:lnTo>
                    <a:pt x="580199" y="198653"/>
                  </a:lnTo>
                  <a:lnTo>
                    <a:pt x="571715" y="202641"/>
                  </a:lnTo>
                  <a:lnTo>
                    <a:pt x="561670" y="204063"/>
                  </a:lnTo>
                  <a:lnTo>
                    <a:pt x="467093" y="204063"/>
                  </a:lnTo>
                  <a:lnTo>
                    <a:pt x="465048" y="196024"/>
                  </a:lnTo>
                  <a:lnTo>
                    <a:pt x="442404" y="106730"/>
                  </a:lnTo>
                  <a:lnTo>
                    <a:pt x="431685" y="64452"/>
                  </a:lnTo>
                  <a:lnTo>
                    <a:pt x="390105" y="64452"/>
                  </a:lnTo>
                  <a:lnTo>
                    <a:pt x="380961" y="79832"/>
                  </a:lnTo>
                  <a:lnTo>
                    <a:pt x="375475" y="89014"/>
                  </a:lnTo>
                  <a:lnTo>
                    <a:pt x="370992" y="96393"/>
                  </a:lnTo>
                  <a:lnTo>
                    <a:pt x="365290" y="105676"/>
                  </a:lnTo>
                  <a:lnTo>
                    <a:pt x="356349" y="130302"/>
                  </a:lnTo>
                  <a:lnTo>
                    <a:pt x="358584" y="149364"/>
                  </a:lnTo>
                  <a:lnTo>
                    <a:pt x="365099" y="161747"/>
                  </a:lnTo>
                  <a:lnTo>
                    <a:pt x="369011" y="166344"/>
                  </a:lnTo>
                  <a:lnTo>
                    <a:pt x="404406" y="106730"/>
                  </a:lnTo>
                  <a:lnTo>
                    <a:pt x="417029" y="166230"/>
                  </a:lnTo>
                  <a:lnTo>
                    <a:pt x="369062" y="166344"/>
                  </a:lnTo>
                  <a:lnTo>
                    <a:pt x="330606" y="166382"/>
                  </a:lnTo>
                  <a:lnTo>
                    <a:pt x="304711" y="210705"/>
                  </a:lnTo>
                  <a:lnTo>
                    <a:pt x="283476" y="169316"/>
                  </a:lnTo>
                  <a:lnTo>
                    <a:pt x="281901" y="166230"/>
                  </a:lnTo>
                  <a:lnTo>
                    <a:pt x="300875" y="159613"/>
                  </a:lnTo>
                  <a:lnTo>
                    <a:pt x="316166" y="148691"/>
                  </a:lnTo>
                  <a:lnTo>
                    <a:pt x="327164" y="134073"/>
                  </a:lnTo>
                  <a:lnTo>
                    <a:pt x="333184" y="116433"/>
                  </a:lnTo>
                  <a:lnTo>
                    <a:pt x="332892" y="96253"/>
                  </a:lnTo>
                  <a:lnTo>
                    <a:pt x="325285" y="79730"/>
                  </a:lnTo>
                  <a:lnTo>
                    <a:pt x="311632" y="68554"/>
                  </a:lnTo>
                  <a:lnTo>
                    <a:pt x="293230" y="64452"/>
                  </a:lnTo>
                  <a:lnTo>
                    <a:pt x="30556" y="64452"/>
                  </a:lnTo>
                  <a:lnTo>
                    <a:pt x="14744" y="69253"/>
                  </a:lnTo>
                  <a:lnTo>
                    <a:pt x="5473" y="79832"/>
                  </a:lnTo>
                  <a:lnTo>
                    <a:pt x="1092" y="90398"/>
                  </a:lnTo>
                  <a:lnTo>
                    <a:pt x="0" y="95199"/>
                  </a:lnTo>
                  <a:lnTo>
                    <a:pt x="77050" y="95199"/>
                  </a:lnTo>
                  <a:lnTo>
                    <a:pt x="52451" y="234759"/>
                  </a:lnTo>
                  <a:lnTo>
                    <a:pt x="93726" y="219659"/>
                  </a:lnTo>
                  <a:lnTo>
                    <a:pt x="116243" y="95199"/>
                  </a:lnTo>
                  <a:lnTo>
                    <a:pt x="255003" y="95199"/>
                  </a:lnTo>
                  <a:lnTo>
                    <a:pt x="268274" y="96735"/>
                  </a:lnTo>
                  <a:lnTo>
                    <a:pt x="277749" y="101168"/>
                  </a:lnTo>
                  <a:lnTo>
                    <a:pt x="283006" y="108216"/>
                  </a:lnTo>
                  <a:lnTo>
                    <a:pt x="283629" y="117589"/>
                  </a:lnTo>
                  <a:lnTo>
                    <a:pt x="279501" y="127101"/>
                  </a:lnTo>
                  <a:lnTo>
                    <a:pt x="271386" y="134886"/>
                  </a:lnTo>
                  <a:lnTo>
                    <a:pt x="260413" y="140144"/>
                  </a:lnTo>
                  <a:lnTo>
                    <a:pt x="247662" y="142074"/>
                  </a:lnTo>
                  <a:lnTo>
                    <a:pt x="186829" y="142074"/>
                  </a:lnTo>
                  <a:lnTo>
                    <a:pt x="169240" y="146519"/>
                  </a:lnTo>
                  <a:lnTo>
                    <a:pt x="158089" y="156311"/>
                  </a:lnTo>
                  <a:lnTo>
                    <a:pt x="152234" y="166090"/>
                  </a:lnTo>
                  <a:lnTo>
                    <a:pt x="150533" y="170535"/>
                  </a:lnTo>
                  <a:lnTo>
                    <a:pt x="139192" y="234759"/>
                  </a:lnTo>
                  <a:lnTo>
                    <a:pt x="178435" y="234759"/>
                  </a:lnTo>
                  <a:lnTo>
                    <a:pt x="189992" y="169316"/>
                  </a:lnTo>
                  <a:lnTo>
                    <a:pt x="236969" y="169316"/>
                  </a:lnTo>
                  <a:lnTo>
                    <a:pt x="269354" y="234759"/>
                  </a:lnTo>
                  <a:lnTo>
                    <a:pt x="332727" y="234759"/>
                  </a:lnTo>
                  <a:lnTo>
                    <a:pt x="346481" y="210705"/>
                  </a:lnTo>
                  <a:lnTo>
                    <a:pt x="354876" y="196024"/>
                  </a:lnTo>
                  <a:lnTo>
                    <a:pt x="424789" y="196024"/>
                  </a:lnTo>
                  <a:lnTo>
                    <a:pt x="432117" y="234759"/>
                  </a:lnTo>
                  <a:lnTo>
                    <a:pt x="751027" y="234759"/>
                  </a:lnTo>
                  <a:lnTo>
                    <a:pt x="772566" y="230873"/>
                  </a:lnTo>
                  <a:lnTo>
                    <a:pt x="791083" y="220141"/>
                  </a:lnTo>
                  <a:lnTo>
                    <a:pt x="804849" y="204063"/>
                  </a:lnTo>
                  <a:lnTo>
                    <a:pt x="812469" y="183743"/>
                  </a:lnTo>
                  <a:lnTo>
                    <a:pt x="812228" y="163118"/>
                  </a:lnTo>
                  <a:lnTo>
                    <a:pt x="803948" y="147408"/>
                  </a:lnTo>
                  <a:lnTo>
                    <a:pt x="788365" y="137401"/>
                  </a:lnTo>
                  <a:lnTo>
                    <a:pt x="766216" y="133896"/>
                  </a:lnTo>
                  <a:lnTo>
                    <a:pt x="711212" y="133896"/>
                  </a:lnTo>
                  <a:lnTo>
                    <a:pt x="702741" y="132295"/>
                  </a:lnTo>
                  <a:lnTo>
                    <a:pt x="696201" y="127965"/>
                  </a:lnTo>
                  <a:lnTo>
                    <a:pt x="692315" y="121653"/>
                  </a:lnTo>
                  <a:lnTo>
                    <a:pt x="691819" y="114084"/>
                  </a:lnTo>
                  <a:lnTo>
                    <a:pt x="692886" y="107708"/>
                  </a:lnTo>
                  <a:lnTo>
                    <a:pt x="698004" y="101790"/>
                  </a:lnTo>
                  <a:lnTo>
                    <a:pt x="706221" y="97980"/>
                  </a:lnTo>
                  <a:lnTo>
                    <a:pt x="709803" y="96113"/>
                  </a:lnTo>
                  <a:lnTo>
                    <a:pt x="713066" y="95199"/>
                  </a:lnTo>
                  <a:lnTo>
                    <a:pt x="849617" y="95199"/>
                  </a:lnTo>
                  <a:lnTo>
                    <a:pt x="825042" y="234759"/>
                  </a:lnTo>
                  <a:lnTo>
                    <a:pt x="844842" y="236067"/>
                  </a:lnTo>
                  <a:lnTo>
                    <a:pt x="856081" y="233057"/>
                  </a:lnTo>
                  <a:lnTo>
                    <a:pt x="862952" y="222618"/>
                  </a:lnTo>
                  <a:lnTo>
                    <a:pt x="869645" y="201637"/>
                  </a:lnTo>
                  <a:lnTo>
                    <a:pt x="870038" y="199631"/>
                  </a:lnTo>
                  <a:lnTo>
                    <a:pt x="870470" y="197675"/>
                  </a:lnTo>
                  <a:lnTo>
                    <a:pt x="870813" y="195541"/>
                  </a:lnTo>
                  <a:lnTo>
                    <a:pt x="888479" y="95199"/>
                  </a:lnTo>
                  <a:lnTo>
                    <a:pt x="893902" y="64452"/>
                  </a:lnTo>
                  <a:close/>
                </a:path>
                <a:path w="1128395" h="236220" extrusionOk="0">
                  <a:moveTo>
                    <a:pt x="896137" y="43116"/>
                  </a:moveTo>
                  <a:lnTo>
                    <a:pt x="894334" y="16573"/>
                  </a:lnTo>
                  <a:lnTo>
                    <a:pt x="882294" y="3949"/>
                  </a:lnTo>
                  <a:lnTo>
                    <a:pt x="868692" y="139"/>
                  </a:lnTo>
                  <a:lnTo>
                    <a:pt x="862228" y="0"/>
                  </a:lnTo>
                  <a:lnTo>
                    <a:pt x="854163" y="45542"/>
                  </a:lnTo>
                  <a:lnTo>
                    <a:pt x="895705" y="45542"/>
                  </a:lnTo>
                  <a:lnTo>
                    <a:pt x="896137" y="43116"/>
                  </a:lnTo>
                  <a:close/>
                </a:path>
                <a:path w="1128395" h="236220" extrusionOk="0">
                  <a:moveTo>
                    <a:pt x="1118019" y="75666"/>
                  </a:moveTo>
                  <a:lnTo>
                    <a:pt x="1117701" y="75018"/>
                  </a:lnTo>
                  <a:lnTo>
                    <a:pt x="1117206" y="73837"/>
                  </a:lnTo>
                  <a:lnTo>
                    <a:pt x="1116698" y="70535"/>
                  </a:lnTo>
                  <a:lnTo>
                    <a:pt x="1116330" y="67716"/>
                  </a:lnTo>
                  <a:lnTo>
                    <a:pt x="1115796" y="66992"/>
                  </a:lnTo>
                  <a:lnTo>
                    <a:pt x="1115136" y="66116"/>
                  </a:lnTo>
                  <a:lnTo>
                    <a:pt x="1113396" y="65798"/>
                  </a:lnTo>
                  <a:lnTo>
                    <a:pt x="1113396" y="65646"/>
                  </a:lnTo>
                  <a:lnTo>
                    <a:pt x="1115555" y="64998"/>
                  </a:lnTo>
                  <a:lnTo>
                    <a:pt x="1116088" y="64503"/>
                  </a:lnTo>
                  <a:lnTo>
                    <a:pt x="1117307" y="63385"/>
                  </a:lnTo>
                  <a:lnTo>
                    <a:pt x="1117307" y="58826"/>
                  </a:lnTo>
                  <a:lnTo>
                    <a:pt x="1116711" y="57531"/>
                  </a:lnTo>
                  <a:lnTo>
                    <a:pt x="1114272" y="55714"/>
                  </a:lnTo>
                  <a:lnTo>
                    <a:pt x="1113942" y="55613"/>
                  </a:lnTo>
                  <a:lnTo>
                    <a:pt x="1113942" y="59309"/>
                  </a:lnTo>
                  <a:lnTo>
                    <a:pt x="1113942" y="63563"/>
                  </a:lnTo>
                  <a:lnTo>
                    <a:pt x="1111694" y="64503"/>
                  </a:lnTo>
                  <a:lnTo>
                    <a:pt x="1106728" y="64503"/>
                  </a:lnTo>
                  <a:lnTo>
                    <a:pt x="1106728" y="57696"/>
                  </a:lnTo>
                  <a:lnTo>
                    <a:pt x="1107998" y="57531"/>
                  </a:lnTo>
                  <a:lnTo>
                    <a:pt x="1112647" y="57531"/>
                  </a:lnTo>
                  <a:lnTo>
                    <a:pt x="1113942" y="59309"/>
                  </a:lnTo>
                  <a:lnTo>
                    <a:pt x="1113942" y="55613"/>
                  </a:lnTo>
                  <a:lnTo>
                    <a:pt x="1112253" y="55054"/>
                  </a:lnTo>
                  <a:lnTo>
                    <a:pt x="1106817" y="55054"/>
                  </a:lnTo>
                  <a:lnTo>
                    <a:pt x="1105192" y="55308"/>
                  </a:lnTo>
                  <a:lnTo>
                    <a:pt x="1103515" y="55537"/>
                  </a:lnTo>
                  <a:lnTo>
                    <a:pt x="1103515" y="75666"/>
                  </a:lnTo>
                  <a:lnTo>
                    <a:pt x="1106728" y="75666"/>
                  </a:lnTo>
                  <a:lnTo>
                    <a:pt x="1106728" y="66992"/>
                  </a:lnTo>
                  <a:lnTo>
                    <a:pt x="1111516" y="66992"/>
                  </a:lnTo>
                  <a:lnTo>
                    <a:pt x="1112837" y="67957"/>
                  </a:lnTo>
                  <a:lnTo>
                    <a:pt x="1113320" y="70700"/>
                  </a:lnTo>
                  <a:lnTo>
                    <a:pt x="1113701" y="73164"/>
                  </a:lnTo>
                  <a:lnTo>
                    <a:pt x="1114183" y="75018"/>
                  </a:lnTo>
                  <a:lnTo>
                    <a:pt x="1114640" y="75666"/>
                  </a:lnTo>
                  <a:lnTo>
                    <a:pt x="1118019" y="75666"/>
                  </a:lnTo>
                  <a:close/>
                </a:path>
                <a:path w="1128395" h="236220" extrusionOk="0">
                  <a:moveTo>
                    <a:pt x="1127823" y="55054"/>
                  </a:moveTo>
                  <a:lnTo>
                    <a:pt x="1124610" y="51790"/>
                  </a:lnTo>
                  <a:lnTo>
                    <a:pt x="1124610" y="56730"/>
                  </a:lnTo>
                  <a:lnTo>
                    <a:pt x="1124508" y="73837"/>
                  </a:lnTo>
                  <a:lnTo>
                    <a:pt x="1118196" y="80568"/>
                  </a:lnTo>
                  <a:lnTo>
                    <a:pt x="1110183" y="80479"/>
                  </a:lnTo>
                  <a:lnTo>
                    <a:pt x="1102169" y="80479"/>
                  </a:lnTo>
                  <a:lnTo>
                    <a:pt x="1095768" y="73837"/>
                  </a:lnTo>
                  <a:lnTo>
                    <a:pt x="1095654" y="56730"/>
                  </a:lnTo>
                  <a:lnTo>
                    <a:pt x="1102169" y="49923"/>
                  </a:lnTo>
                  <a:lnTo>
                    <a:pt x="1118196" y="49923"/>
                  </a:lnTo>
                  <a:lnTo>
                    <a:pt x="1124610" y="56730"/>
                  </a:lnTo>
                  <a:lnTo>
                    <a:pt x="1124610" y="51790"/>
                  </a:lnTo>
                  <a:lnTo>
                    <a:pt x="1122781" y="49923"/>
                  </a:lnTo>
                  <a:lnTo>
                    <a:pt x="1120025" y="47117"/>
                  </a:lnTo>
                  <a:lnTo>
                    <a:pt x="1100239" y="47117"/>
                  </a:lnTo>
                  <a:lnTo>
                    <a:pt x="1092276" y="55054"/>
                  </a:lnTo>
                  <a:lnTo>
                    <a:pt x="1092301" y="65646"/>
                  </a:lnTo>
                  <a:lnTo>
                    <a:pt x="1093609" y="72275"/>
                  </a:lnTo>
                  <a:lnTo>
                    <a:pt x="1097445" y="78028"/>
                  </a:lnTo>
                  <a:lnTo>
                    <a:pt x="1103134" y="81864"/>
                  </a:lnTo>
                  <a:lnTo>
                    <a:pt x="1110081" y="83261"/>
                  </a:lnTo>
                  <a:lnTo>
                    <a:pt x="1117066" y="81864"/>
                  </a:lnTo>
                  <a:lnTo>
                    <a:pt x="1118971" y="80568"/>
                  </a:lnTo>
                  <a:lnTo>
                    <a:pt x="1122718" y="78028"/>
                  </a:lnTo>
                  <a:lnTo>
                    <a:pt x="1126515" y="72275"/>
                  </a:lnTo>
                  <a:lnTo>
                    <a:pt x="1127810" y="65646"/>
                  </a:lnTo>
                  <a:lnTo>
                    <a:pt x="1127823" y="55054"/>
                  </a:lnTo>
                  <a:close/>
                </a:path>
              </a:pathLst>
            </a:custGeom>
            <a:solidFill>
              <a:srgbClr val="05008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 sz="1950">
                <a:latin typeface="Tahoma"/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5945943"/>
            <a:ext cx="934904" cy="920933"/>
          </a:xfrm>
          <a:prstGeom prst="rect">
            <a:avLst/>
          </a:prstGeom>
        </p:spPr>
      </p:pic>
      <p:sp>
        <p:nvSpPr>
          <p:cNvPr id="3" name="TextBox 9"/>
          <p:cNvSpPr txBox="1"/>
          <p:nvPr userDrawn="1"/>
        </p:nvSpPr>
        <p:spPr bwMode="auto">
          <a:xfrm>
            <a:off x="10975145" y="349929"/>
            <a:ext cx="774106" cy="3227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defRPr/>
            </a:pPr>
            <a:fld id="{EA98B59B-9619-4F8D-9FCB-BC1A8B91D8A6}" type="slidenum">
              <a:rPr lang="ru-RU" sz="150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</a:rPr>
              <a:t>‹#›</a:t>
            </a:fld>
            <a:endParaRPr lang="ru-RU" sz="1500">
              <a:solidFill>
                <a:schemeClr val="bg1">
                  <a:lumMod val="65000"/>
                </a:schemeClr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5944875"/>
            <a:ext cx="940528" cy="917668"/>
          </a:xfrm>
          <a:prstGeom prst="rect">
            <a:avLst/>
          </a:prstGeom>
        </p:spPr>
      </p:pic>
      <p:grpSp>
        <p:nvGrpSpPr>
          <p:cNvPr id="47" name="object 12"/>
          <p:cNvGrpSpPr/>
          <p:nvPr userDrawn="1"/>
        </p:nvGrpSpPr>
        <p:grpSpPr bwMode="auto">
          <a:xfrm>
            <a:off x="530952" y="374264"/>
            <a:ext cx="1213056" cy="252592"/>
            <a:chOff x="721248" y="350006"/>
            <a:chExt cx="1128395" cy="236220"/>
          </a:xfrm>
        </p:grpSpPr>
        <p:pic>
          <p:nvPicPr>
            <p:cNvPr id="48" name="object 13"/>
            <p:cNvPicPr/>
            <p:nvPr/>
          </p:nvPicPr>
          <p:blipFill>
            <a:blip r:embed="rId3"/>
            <a:stretch/>
          </p:blipFill>
          <p:spPr bwMode="auto">
            <a:xfrm>
              <a:off x="1602566" y="414459"/>
              <a:ext cx="207975" cy="170306"/>
            </a:xfrm>
            <a:prstGeom prst="rect">
              <a:avLst/>
            </a:prstGeom>
          </p:spPr>
        </p:pic>
        <p:sp>
          <p:nvSpPr>
            <p:cNvPr id="49" name="object 14"/>
            <p:cNvSpPr/>
            <p:nvPr/>
          </p:nvSpPr>
          <p:spPr bwMode="auto">
            <a:xfrm>
              <a:off x="721245" y="350011"/>
              <a:ext cx="1128395" cy="236220"/>
            </a:xfrm>
            <a:custGeom>
              <a:avLst/>
              <a:gdLst/>
              <a:ahLst/>
              <a:cxnLst/>
              <a:rect l="l" t="t" r="r" b="b"/>
              <a:pathLst>
                <a:path w="1128395" h="236220" extrusionOk="0">
                  <a:moveTo>
                    <a:pt x="893902" y="64452"/>
                  </a:moveTo>
                  <a:lnTo>
                    <a:pt x="707669" y="64452"/>
                  </a:lnTo>
                  <a:lnTo>
                    <a:pt x="683641" y="68122"/>
                  </a:lnTo>
                  <a:lnTo>
                    <a:pt x="663613" y="78397"/>
                  </a:lnTo>
                  <a:lnTo>
                    <a:pt x="648982" y="94157"/>
                  </a:lnTo>
                  <a:lnTo>
                    <a:pt x="641261" y="114084"/>
                  </a:lnTo>
                  <a:lnTo>
                    <a:pt x="641273" y="116433"/>
                  </a:lnTo>
                  <a:lnTo>
                    <a:pt x="642023" y="133527"/>
                  </a:lnTo>
                  <a:lnTo>
                    <a:pt x="650786" y="149136"/>
                  </a:lnTo>
                  <a:lnTo>
                    <a:pt x="666115" y="159613"/>
                  </a:lnTo>
                  <a:lnTo>
                    <a:pt x="686638" y="163436"/>
                  </a:lnTo>
                  <a:lnTo>
                    <a:pt x="736714" y="163436"/>
                  </a:lnTo>
                  <a:lnTo>
                    <a:pt x="749274" y="164896"/>
                  </a:lnTo>
                  <a:lnTo>
                    <a:pt x="758101" y="169125"/>
                  </a:lnTo>
                  <a:lnTo>
                    <a:pt x="762901" y="175882"/>
                  </a:lnTo>
                  <a:lnTo>
                    <a:pt x="763371" y="184912"/>
                  </a:lnTo>
                  <a:lnTo>
                    <a:pt x="760171" y="192595"/>
                  </a:lnTo>
                  <a:lnTo>
                    <a:pt x="753986" y="198653"/>
                  </a:lnTo>
                  <a:lnTo>
                    <a:pt x="745502" y="202641"/>
                  </a:lnTo>
                  <a:lnTo>
                    <a:pt x="735457" y="204063"/>
                  </a:lnTo>
                  <a:lnTo>
                    <a:pt x="631075" y="204063"/>
                  </a:lnTo>
                  <a:lnTo>
                    <a:pt x="634784" y="197891"/>
                  </a:lnTo>
                  <a:lnTo>
                    <a:pt x="637387" y="191046"/>
                  </a:lnTo>
                  <a:lnTo>
                    <a:pt x="638695" y="183743"/>
                  </a:lnTo>
                  <a:lnTo>
                    <a:pt x="638429" y="163118"/>
                  </a:lnTo>
                  <a:lnTo>
                    <a:pt x="630135" y="147408"/>
                  </a:lnTo>
                  <a:lnTo>
                    <a:pt x="614553" y="137401"/>
                  </a:lnTo>
                  <a:lnTo>
                    <a:pt x="592455" y="133896"/>
                  </a:lnTo>
                  <a:lnTo>
                    <a:pt x="537413" y="133896"/>
                  </a:lnTo>
                  <a:lnTo>
                    <a:pt x="528929" y="132295"/>
                  </a:lnTo>
                  <a:lnTo>
                    <a:pt x="522401" y="127965"/>
                  </a:lnTo>
                  <a:lnTo>
                    <a:pt x="518528" y="121653"/>
                  </a:lnTo>
                  <a:lnTo>
                    <a:pt x="518033" y="114084"/>
                  </a:lnTo>
                  <a:lnTo>
                    <a:pt x="520128" y="108445"/>
                  </a:lnTo>
                  <a:lnTo>
                    <a:pt x="524802" y="102247"/>
                  </a:lnTo>
                  <a:lnTo>
                    <a:pt x="532041" y="97256"/>
                  </a:lnTo>
                  <a:lnTo>
                    <a:pt x="541883" y="95199"/>
                  </a:lnTo>
                  <a:lnTo>
                    <a:pt x="617816" y="95199"/>
                  </a:lnTo>
                  <a:lnTo>
                    <a:pt x="633628" y="90398"/>
                  </a:lnTo>
                  <a:lnTo>
                    <a:pt x="642912" y="79832"/>
                  </a:lnTo>
                  <a:lnTo>
                    <a:pt x="647293" y="69253"/>
                  </a:lnTo>
                  <a:lnTo>
                    <a:pt x="648398" y="64452"/>
                  </a:lnTo>
                  <a:lnTo>
                    <a:pt x="533831" y="64452"/>
                  </a:lnTo>
                  <a:lnTo>
                    <a:pt x="509816" y="68122"/>
                  </a:lnTo>
                  <a:lnTo>
                    <a:pt x="489800" y="78397"/>
                  </a:lnTo>
                  <a:lnTo>
                    <a:pt x="475195" y="94157"/>
                  </a:lnTo>
                  <a:lnTo>
                    <a:pt x="467525" y="114084"/>
                  </a:lnTo>
                  <a:lnTo>
                    <a:pt x="467537" y="116433"/>
                  </a:lnTo>
                  <a:lnTo>
                    <a:pt x="468236" y="133527"/>
                  </a:lnTo>
                  <a:lnTo>
                    <a:pt x="476973" y="149136"/>
                  </a:lnTo>
                  <a:lnTo>
                    <a:pt x="492290" y="159613"/>
                  </a:lnTo>
                  <a:lnTo>
                    <a:pt x="512826" y="163436"/>
                  </a:lnTo>
                  <a:lnTo>
                    <a:pt x="562902" y="163436"/>
                  </a:lnTo>
                  <a:lnTo>
                    <a:pt x="575462" y="164896"/>
                  </a:lnTo>
                  <a:lnTo>
                    <a:pt x="584288" y="169125"/>
                  </a:lnTo>
                  <a:lnTo>
                    <a:pt x="589102" y="175882"/>
                  </a:lnTo>
                  <a:lnTo>
                    <a:pt x="589610" y="184912"/>
                  </a:lnTo>
                  <a:lnTo>
                    <a:pt x="586397" y="192595"/>
                  </a:lnTo>
                  <a:lnTo>
                    <a:pt x="580199" y="198653"/>
                  </a:lnTo>
                  <a:lnTo>
                    <a:pt x="571715" y="202641"/>
                  </a:lnTo>
                  <a:lnTo>
                    <a:pt x="561670" y="204063"/>
                  </a:lnTo>
                  <a:lnTo>
                    <a:pt x="467093" y="204063"/>
                  </a:lnTo>
                  <a:lnTo>
                    <a:pt x="465048" y="196024"/>
                  </a:lnTo>
                  <a:lnTo>
                    <a:pt x="442404" y="106730"/>
                  </a:lnTo>
                  <a:lnTo>
                    <a:pt x="431685" y="64452"/>
                  </a:lnTo>
                  <a:lnTo>
                    <a:pt x="390105" y="64452"/>
                  </a:lnTo>
                  <a:lnTo>
                    <a:pt x="380961" y="79832"/>
                  </a:lnTo>
                  <a:lnTo>
                    <a:pt x="375475" y="89014"/>
                  </a:lnTo>
                  <a:lnTo>
                    <a:pt x="370992" y="96393"/>
                  </a:lnTo>
                  <a:lnTo>
                    <a:pt x="365290" y="105676"/>
                  </a:lnTo>
                  <a:lnTo>
                    <a:pt x="356349" y="130302"/>
                  </a:lnTo>
                  <a:lnTo>
                    <a:pt x="358584" y="149364"/>
                  </a:lnTo>
                  <a:lnTo>
                    <a:pt x="365099" y="161747"/>
                  </a:lnTo>
                  <a:lnTo>
                    <a:pt x="369011" y="166344"/>
                  </a:lnTo>
                  <a:lnTo>
                    <a:pt x="404406" y="106730"/>
                  </a:lnTo>
                  <a:lnTo>
                    <a:pt x="417029" y="166230"/>
                  </a:lnTo>
                  <a:lnTo>
                    <a:pt x="369062" y="166344"/>
                  </a:lnTo>
                  <a:lnTo>
                    <a:pt x="330606" y="166382"/>
                  </a:lnTo>
                  <a:lnTo>
                    <a:pt x="304711" y="210705"/>
                  </a:lnTo>
                  <a:lnTo>
                    <a:pt x="283476" y="169316"/>
                  </a:lnTo>
                  <a:lnTo>
                    <a:pt x="281901" y="166230"/>
                  </a:lnTo>
                  <a:lnTo>
                    <a:pt x="300875" y="159613"/>
                  </a:lnTo>
                  <a:lnTo>
                    <a:pt x="316166" y="148691"/>
                  </a:lnTo>
                  <a:lnTo>
                    <a:pt x="327164" y="134073"/>
                  </a:lnTo>
                  <a:lnTo>
                    <a:pt x="333184" y="116433"/>
                  </a:lnTo>
                  <a:lnTo>
                    <a:pt x="332892" y="96253"/>
                  </a:lnTo>
                  <a:lnTo>
                    <a:pt x="325285" y="79730"/>
                  </a:lnTo>
                  <a:lnTo>
                    <a:pt x="311632" y="68554"/>
                  </a:lnTo>
                  <a:lnTo>
                    <a:pt x="293230" y="64452"/>
                  </a:lnTo>
                  <a:lnTo>
                    <a:pt x="30556" y="64452"/>
                  </a:lnTo>
                  <a:lnTo>
                    <a:pt x="14744" y="69253"/>
                  </a:lnTo>
                  <a:lnTo>
                    <a:pt x="5473" y="79832"/>
                  </a:lnTo>
                  <a:lnTo>
                    <a:pt x="1092" y="90398"/>
                  </a:lnTo>
                  <a:lnTo>
                    <a:pt x="0" y="95199"/>
                  </a:lnTo>
                  <a:lnTo>
                    <a:pt x="77050" y="95199"/>
                  </a:lnTo>
                  <a:lnTo>
                    <a:pt x="52451" y="234759"/>
                  </a:lnTo>
                  <a:lnTo>
                    <a:pt x="93726" y="219659"/>
                  </a:lnTo>
                  <a:lnTo>
                    <a:pt x="116243" y="95199"/>
                  </a:lnTo>
                  <a:lnTo>
                    <a:pt x="255003" y="95199"/>
                  </a:lnTo>
                  <a:lnTo>
                    <a:pt x="268274" y="96735"/>
                  </a:lnTo>
                  <a:lnTo>
                    <a:pt x="277749" y="101168"/>
                  </a:lnTo>
                  <a:lnTo>
                    <a:pt x="283006" y="108216"/>
                  </a:lnTo>
                  <a:lnTo>
                    <a:pt x="283629" y="117589"/>
                  </a:lnTo>
                  <a:lnTo>
                    <a:pt x="279501" y="127101"/>
                  </a:lnTo>
                  <a:lnTo>
                    <a:pt x="271386" y="134886"/>
                  </a:lnTo>
                  <a:lnTo>
                    <a:pt x="260413" y="140144"/>
                  </a:lnTo>
                  <a:lnTo>
                    <a:pt x="247662" y="142074"/>
                  </a:lnTo>
                  <a:lnTo>
                    <a:pt x="186829" y="142074"/>
                  </a:lnTo>
                  <a:lnTo>
                    <a:pt x="169240" y="146519"/>
                  </a:lnTo>
                  <a:lnTo>
                    <a:pt x="158089" y="156311"/>
                  </a:lnTo>
                  <a:lnTo>
                    <a:pt x="152234" y="166090"/>
                  </a:lnTo>
                  <a:lnTo>
                    <a:pt x="150533" y="170535"/>
                  </a:lnTo>
                  <a:lnTo>
                    <a:pt x="139192" y="234759"/>
                  </a:lnTo>
                  <a:lnTo>
                    <a:pt x="178435" y="234759"/>
                  </a:lnTo>
                  <a:lnTo>
                    <a:pt x="189992" y="169316"/>
                  </a:lnTo>
                  <a:lnTo>
                    <a:pt x="236969" y="169316"/>
                  </a:lnTo>
                  <a:lnTo>
                    <a:pt x="269354" y="234759"/>
                  </a:lnTo>
                  <a:lnTo>
                    <a:pt x="332727" y="234759"/>
                  </a:lnTo>
                  <a:lnTo>
                    <a:pt x="346481" y="210705"/>
                  </a:lnTo>
                  <a:lnTo>
                    <a:pt x="354876" y="196024"/>
                  </a:lnTo>
                  <a:lnTo>
                    <a:pt x="424789" y="196024"/>
                  </a:lnTo>
                  <a:lnTo>
                    <a:pt x="432117" y="234759"/>
                  </a:lnTo>
                  <a:lnTo>
                    <a:pt x="751027" y="234759"/>
                  </a:lnTo>
                  <a:lnTo>
                    <a:pt x="772566" y="230873"/>
                  </a:lnTo>
                  <a:lnTo>
                    <a:pt x="791083" y="220141"/>
                  </a:lnTo>
                  <a:lnTo>
                    <a:pt x="804849" y="204063"/>
                  </a:lnTo>
                  <a:lnTo>
                    <a:pt x="812469" y="183743"/>
                  </a:lnTo>
                  <a:lnTo>
                    <a:pt x="812228" y="163118"/>
                  </a:lnTo>
                  <a:lnTo>
                    <a:pt x="803948" y="147408"/>
                  </a:lnTo>
                  <a:lnTo>
                    <a:pt x="788365" y="137401"/>
                  </a:lnTo>
                  <a:lnTo>
                    <a:pt x="766216" y="133896"/>
                  </a:lnTo>
                  <a:lnTo>
                    <a:pt x="711212" y="133896"/>
                  </a:lnTo>
                  <a:lnTo>
                    <a:pt x="702741" y="132295"/>
                  </a:lnTo>
                  <a:lnTo>
                    <a:pt x="696201" y="127965"/>
                  </a:lnTo>
                  <a:lnTo>
                    <a:pt x="692315" y="121653"/>
                  </a:lnTo>
                  <a:lnTo>
                    <a:pt x="691819" y="114084"/>
                  </a:lnTo>
                  <a:lnTo>
                    <a:pt x="692886" y="107708"/>
                  </a:lnTo>
                  <a:lnTo>
                    <a:pt x="698004" y="101790"/>
                  </a:lnTo>
                  <a:lnTo>
                    <a:pt x="706221" y="97980"/>
                  </a:lnTo>
                  <a:lnTo>
                    <a:pt x="709803" y="96113"/>
                  </a:lnTo>
                  <a:lnTo>
                    <a:pt x="713066" y="95199"/>
                  </a:lnTo>
                  <a:lnTo>
                    <a:pt x="849617" y="95199"/>
                  </a:lnTo>
                  <a:lnTo>
                    <a:pt x="825042" y="234759"/>
                  </a:lnTo>
                  <a:lnTo>
                    <a:pt x="844842" y="236067"/>
                  </a:lnTo>
                  <a:lnTo>
                    <a:pt x="856081" y="233057"/>
                  </a:lnTo>
                  <a:lnTo>
                    <a:pt x="862952" y="222618"/>
                  </a:lnTo>
                  <a:lnTo>
                    <a:pt x="869645" y="201637"/>
                  </a:lnTo>
                  <a:lnTo>
                    <a:pt x="870038" y="199631"/>
                  </a:lnTo>
                  <a:lnTo>
                    <a:pt x="870470" y="197675"/>
                  </a:lnTo>
                  <a:lnTo>
                    <a:pt x="870813" y="195541"/>
                  </a:lnTo>
                  <a:lnTo>
                    <a:pt x="888479" y="95199"/>
                  </a:lnTo>
                  <a:lnTo>
                    <a:pt x="893902" y="64452"/>
                  </a:lnTo>
                  <a:close/>
                </a:path>
                <a:path w="1128395" h="236220" extrusionOk="0">
                  <a:moveTo>
                    <a:pt x="896137" y="43116"/>
                  </a:moveTo>
                  <a:lnTo>
                    <a:pt x="894334" y="16573"/>
                  </a:lnTo>
                  <a:lnTo>
                    <a:pt x="882294" y="3949"/>
                  </a:lnTo>
                  <a:lnTo>
                    <a:pt x="868692" y="139"/>
                  </a:lnTo>
                  <a:lnTo>
                    <a:pt x="862228" y="0"/>
                  </a:lnTo>
                  <a:lnTo>
                    <a:pt x="854163" y="45542"/>
                  </a:lnTo>
                  <a:lnTo>
                    <a:pt x="895705" y="45542"/>
                  </a:lnTo>
                  <a:lnTo>
                    <a:pt x="896137" y="43116"/>
                  </a:lnTo>
                  <a:close/>
                </a:path>
                <a:path w="1128395" h="236220" extrusionOk="0">
                  <a:moveTo>
                    <a:pt x="1118019" y="75666"/>
                  </a:moveTo>
                  <a:lnTo>
                    <a:pt x="1117701" y="75018"/>
                  </a:lnTo>
                  <a:lnTo>
                    <a:pt x="1117206" y="73837"/>
                  </a:lnTo>
                  <a:lnTo>
                    <a:pt x="1116698" y="70535"/>
                  </a:lnTo>
                  <a:lnTo>
                    <a:pt x="1116330" y="67716"/>
                  </a:lnTo>
                  <a:lnTo>
                    <a:pt x="1115796" y="66992"/>
                  </a:lnTo>
                  <a:lnTo>
                    <a:pt x="1115136" y="66116"/>
                  </a:lnTo>
                  <a:lnTo>
                    <a:pt x="1113396" y="65798"/>
                  </a:lnTo>
                  <a:lnTo>
                    <a:pt x="1113396" y="65646"/>
                  </a:lnTo>
                  <a:lnTo>
                    <a:pt x="1115555" y="64998"/>
                  </a:lnTo>
                  <a:lnTo>
                    <a:pt x="1116088" y="64503"/>
                  </a:lnTo>
                  <a:lnTo>
                    <a:pt x="1117307" y="63385"/>
                  </a:lnTo>
                  <a:lnTo>
                    <a:pt x="1117307" y="58826"/>
                  </a:lnTo>
                  <a:lnTo>
                    <a:pt x="1116711" y="57531"/>
                  </a:lnTo>
                  <a:lnTo>
                    <a:pt x="1114272" y="55714"/>
                  </a:lnTo>
                  <a:lnTo>
                    <a:pt x="1113942" y="55613"/>
                  </a:lnTo>
                  <a:lnTo>
                    <a:pt x="1113942" y="59309"/>
                  </a:lnTo>
                  <a:lnTo>
                    <a:pt x="1113942" y="63563"/>
                  </a:lnTo>
                  <a:lnTo>
                    <a:pt x="1111694" y="64503"/>
                  </a:lnTo>
                  <a:lnTo>
                    <a:pt x="1106728" y="64503"/>
                  </a:lnTo>
                  <a:lnTo>
                    <a:pt x="1106728" y="57696"/>
                  </a:lnTo>
                  <a:lnTo>
                    <a:pt x="1107998" y="57531"/>
                  </a:lnTo>
                  <a:lnTo>
                    <a:pt x="1112647" y="57531"/>
                  </a:lnTo>
                  <a:lnTo>
                    <a:pt x="1113942" y="59309"/>
                  </a:lnTo>
                  <a:lnTo>
                    <a:pt x="1113942" y="55613"/>
                  </a:lnTo>
                  <a:lnTo>
                    <a:pt x="1112253" y="55054"/>
                  </a:lnTo>
                  <a:lnTo>
                    <a:pt x="1106817" y="55054"/>
                  </a:lnTo>
                  <a:lnTo>
                    <a:pt x="1105192" y="55308"/>
                  </a:lnTo>
                  <a:lnTo>
                    <a:pt x="1103515" y="55537"/>
                  </a:lnTo>
                  <a:lnTo>
                    <a:pt x="1103515" y="75666"/>
                  </a:lnTo>
                  <a:lnTo>
                    <a:pt x="1106728" y="75666"/>
                  </a:lnTo>
                  <a:lnTo>
                    <a:pt x="1106728" y="66992"/>
                  </a:lnTo>
                  <a:lnTo>
                    <a:pt x="1111516" y="66992"/>
                  </a:lnTo>
                  <a:lnTo>
                    <a:pt x="1112837" y="67957"/>
                  </a:lnTo>
                  <a:lnTo>
                    <a:pt x="1113320" y="70700"/>
                  </a:lnTo>
                  <a:lnTo>
                    <a:pt x="1113701" y="73164"/>
                  </a:lnTo>
                  <a:lnTo>
                    <a:pt x="1114183" y="75018"/>
                  </a:lnTo>
                  <a:lnTo>
                    <a:pt x="1114640" y="75666"/>
                  </a:lnTo>
                  <a:lnTo>
                    <a:pt x="1118019" y="75666"/>
                  </a:lnTo>
                  <a:close/>
                </a:path>
                <a:path w="1128395" h="236220" extrusionOk="0">
                  <a:moveTo>
                    <a:pt x="1127823" y="55054"/>
                  </a:moveTo>
                  <a:lnTo>
                    <a:pt x="1124610" y="51790"/>
                  </a:lnTo>
                  <a:lnTo>
                    <a:pt x="1124610" y="56730"/>
                  </a:lnTo>
                  <a:lnTo>
                    <a:pt x="1124508" y="73837"/>
                  </a:lnTo>
                  <a:lnTo>
                    <a:pt x="1118196" y="80568"/>
                  </a:lnTo>
                  <a:lnTo>
                    <a:pt x="1110183" y="80479"/>
                  </a:lnTo>
                  <a:lnTo>
                    <a:pt x="1102169" y="80479"/>
                  </a:lnTo>
                  <a:lnTo>
                    <a:pt x="1095768" y="73837"/>
                  </a:lnTo>
                  <a:lnTo>
                    <a:pt x="1095654" y="56730"/>
                  </a:lnTo>
                  <a:lnTo>
                    <a:pt x="1102169" y="49923"/>
                  </a:lnTo>
                  <a:lnTo>
                    <a:pt x="1118196" y="49923"/>
                  </a:lnTo>
                  <a:lnTo>
                    <a:pt x="1124610" y="56730"/>
                  </a:lnTo>
                  <a:lnTo>
                    <a:pt x="1124610" y="51790"/>
                  </a:lnTo>
                  <a:lnTo>
                    <a:pt x="1122781" y="49923"/>
                  </a:lnTo>
                  <a:lnTo>
                    <a:pt x="1120025" y="47117"/>
                  </a:lnTo>
                  <a:lnTo>
                    <a:pt x="1100239" y="47117"/>
                  </a:lnTo>
                  <a:lnTo>
                    <a:pt x="1092276" y="55054"/>
                  </a:lnTo>
                  <a:lnTo>
                    <a:pt x="1092301" y="65646"/>
                  </a:lnTo>
                  <a:lnTo>
                    <a:pt x="1093609" y="72275"/>
                  </a:lnTo>
                  <a:lnTo>
                    <a:pt x="1097445" y="78028"/>
                  </a:lnTo>
                  <a:lnTo>
                    <a:pt x="1103134" y="81864"/>
                  </a:lnTo>
                  <a:lnTo>
                    <a:pt x="1110081" y="83261"/>
                  </a:lnTo>
                  <a:lnTo>
                    <a:pt x="1117066" y="81864"/>
                  </a:lnTo>
                  <a:lnTo>
                    <a:pt x="1118971" y="80568"/>
                  </a:lnTo>
                  <a:lnTo>
                    <a:pt x="1122718" y="78028"/>
                  </a:lnTo>
                  <a:lnTo>
                    <a:pt x="1126515" y="72275"/>
                  </a:lnTo>
                  <a:lnTo>
                    <a:pt x="1127810" y="65646"/>
                  </a:lnTo>
                  <a:lnTo>
                    <a:pt x="1127823" y="55054"/>
                  </a:lnTo>
                  <a:close/>
                </a:path>
              </a:pathLst>
            </a:custGeom>
            <a:solidFill>
              <a:srgbClr val="05008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 sz="1950">
                <a:latin typeface="Tahoma"/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5945943"/>
            <a:ext cx="934904" cy="920933"/>
          </a:xfrm>
          <a:prstGeom prst="rect">
            <a:avLst/>
          </a:prstGeom>
        </p:spPr>
      </p:pic>
      <p:sp>
        <p:nvSpPr>
          <p:cNvPr id="3" name="TextBox 9"/>
          <p:cNvSpPr txBox="1"/>
          <p:nvPr userDrawn="1"/>
        </p:nvSpPr>
        <p:spPr bwMode="auto">
          <a:xfrm>
            <a:off x="10975145" y="349929"/>
            <a:ext cx="774106" cy="3227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defRPr/>
            </a:pPr>
            <a:fld id="{EA98B59B-9619-4F8D-9FCB-BC1A8B91D8A6}" type="slidenum">
              <a:rPr lang="ru-RU" sz="150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</a:rPr>
              <a:t>‹#›</a:t>
            </a:fld>
            <a:endParaRPr lang="ru-RU" sz="1500">
              <a:solidFill>
                <a:schemeClr val="bg1">
                  <a:lumMod val="65000"/>
                </a:schemeClr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2FFB779-270B-4192-84BA-A697F48306DC}" type="datetimeFigureOut">
              <a:rPr lang="ru-RU"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285DC19C-03DA-4066-9FF7-D0BF1BC6D6F6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png"/><Relationship Id="rId3" Type="http://schemas.openxmlformats.org/officeDocument/2006/relationships/image" Target="../media/image39.sv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k.com/trassir_ru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hyperlink" Target="https://dzen.ru/trassir" TargetMode="External"/><Relationship Id="rId9" Type="http://schemas.openxmlformats.org/officeDocument/2006/relationships/hyperlink" Target="https://t.me/trassir_ru?utm_source=stm-pr&amp;utm_medium=present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rcRect l="1536" t="4078" r="25164" b="12144"/>
          <a:stretch/>
        </p:blipFill>
        <p:spPr bwMode="auto">
          <a:xfrm>
            <a:off x="3191691" y="0"/>
            <a:ext cx="900030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alphaModFix amt="43000"/>
          </a:blip>
          <a:stretch/>
        </p:blipFill>
        <p:spPr bwMode="auto">
          <a:xfrm>
            <a:off x="594" y="0"/>
            <a:ext cx="12190812" cy="6858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 bwMode="auto">
          <a:xfrm>
            <a:off x="567205" y="667657"/>
            <a:ext cx="5649565" cy="6530664"/>
            <a:chOff x="567205" y="667657"/>
            <a:chExt cx="5649565" cy="653066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rcRect l="5434" t="-218" r="35601" b="11195"/>
            <a:stretch/>
          </p:blipFill>
          <p:spPr bwMode="auto">
            <a:xfrm>
              <a:off x="567205" y="667657"/>
              <a:ext cx="5528795" cy="5777957"/>
            </a:xfrm>
            <a:prstGeom prst="round2SameRect">
              <a:avLst>
                <a:gd name="adj1" fmla="val 3096"/>
                <a:gd name="adj2" fmla="val 4295"/>
              </a:avLst>
            </a:prstGeom>
            <a:gradFill>
              <a:gsLst>
                <a:gs pos="0">
                  <a:srgbClr val="0D00B9"/>
                </a:gs>
                <a:gs pos="100000">
                  <a:srgbClr val="640085"/>
                </a:gs>
              </a:gsLst>
              <a:lin ang="10800000" scaled="0"/>
            </a:gradFill>
            <a:ln>
              <a:noFill/>
            </a:ln>
            <a:effectLst>
              <a:outerShdw blurRad="368300" sx="101000" sy="101000" algn="ctr" rotWithShape="0">
                <a:srgbClr val="050080">
                  <a:alpha val="19000"/>
                </a:srgbClr>
              </a:outerShdw>
            </a:effectLst>
          </p:spPr>
        </p:pic>
        <p:sp>
          <p:nvSpPr>
            <p:cNvPr id="7" name="object 3"/>
            <p:cNvSpPr txBox="1"/>
            <p:nvPr/>
          </p:nvSpPr>
          <p:spPr bwMode="auto">
            <a:xfrm>
              <a:off x="866254" y="5156964"/>
              <a:ext cx="5350516" cy="2041357"/>
            </a:xfrm>
            <a:prstGeom prst="rect">
              <a:avLst/>
            </a:prstGeom>
            <a:grpFill/>
          </p:spPr>
          <p:txBody>
            <a:bodyPr vert="horz" wrap="square" lIns="36000" tIns="36000" rIns="36000" bIns="36000" rtlCol="0" anchor="t">
              <a:noAutofit/>
            </a:bodyPr>
            <a:lstStyle>
              <a:defPPr>
                <a:defRPr lang="ru-RU"/>
              </a:defPPr>
              <a:lvl1pPr marL="12700" marR="5080">
                <a:buClr>
                  <a:srgbClr val="000000"/>
                </a:buClr>
                <a:defRPr sz="3200" b="1">
                  <a:solidFill>
                    <a:srgbClr val="FFFFFF"/>
                  </a:solidFill>
                  <a:latin typeface="Inter"/>
                  <a:ea typeface="Inter"/>
                </a:defRPr>
              </a:lvl1pPr>
            </a:lstStyle>
            <a:p>
              <a:pPr>
                <a:defRPr/>
              </a:pPr>
              <a:r>
                <a:rPr lang="ru-RU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КОНТРОЛЬ</a:t>
              </a:r>
              <a:endParaRPr/>
            </a:p>
            <a:p>
              <a:pPr>
                <a:defRPr/>
              </a:pPr>
              <a:r>
                <a:rPr lang="ru-RU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КАССОВЫХ ОПЕРАЦИЙ</a:t>
              </a:r>
              <a:endParaRPr lang="en-US">
                <a:latin typeface="Tahoma"/>
                <a:ea typeface="Tahoma"/>
                <a:cs typeface="Tahoma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/>
          </p:blipFill>
          <p:spPr bwMode="auto">
            <a:xfrm>
              <a:off x="1025113" y="1187447"/>
              <a:ext cx="3404694" cy="7060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749794" y="-121529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>
                <a:solidFill>
                  <a:srgbClr val="0E00D2"/>
                </a:solidFill>
                <a:latin typeface="Tahoma"/>
                <a:ea typeface="Tahoma"/>
                <a:cs typeface="Tahoma"/>
              </a:rPr>
              <a:t>НЕОБХОДИМАЯ ИНФРАСТРУКТУРА</a:t>
            </a:r>
            <a:endParaRPr/>
          </a:p>
        </p:txBody>
      </p:sp>
      <p:pic>
        <p:nvPicPr>
          <p:cNvPr id="6" name="Рисунок 5" descr="Изображение выглядит как фиолетовый, Красочность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l="-24794" t="4364" b="10316"/>
          <a:stretch/>
        </p:blipFill>
        <p:spPr bwMode="auto">
          <a:xfrm>
            <a:off x="255053" y="765596"/>
            <a:ext cx="11611427" cy="5836171"/>
          </a:xfrm>
          <a:prstGeom prst="round2SameRect">
            <a:avLst>
              <a:gd name="adj1" fmla="val 4162"/>
              <a:gd name="adj2" fmla="val 4295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539328" y="1726847"/>
            <a:ext cx="2093712" cy="5693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0E00D2"/>
                </a:solidFill>
                <a:latin typeface="+mj-lt"/>
                <a:ea typeface="Times New Roman"/>
              </a:defRPr>
            </a:lvl1pPr>
          </a:lstStyle>
          <a:p>
            <a:pPr>
              <a:defRPr/>
            </a:pPr>
            <a:r>
              <a:rPr lang="ru-RU" sz="1550">
                <a:latin typeface="Tahoma"/>
                <a:ea typeface="Tahoma"/>
                <a:cs typeface="Tahoma"/>
              </a:rPr>
              <a:t>MiniNVR </a:t>
            </a:r>
            <a:endParaRPr lang="en-US" sz="1550">
              <a:latin typeface="Tahoma"/>
              <a:ea typeface="Tahoma"/>
              <a:cs typeface="Tahoma"/>
            </a:endParaRPr>
          </a:p>
          <a:p>
            <a:pPr>
              <a:defRPr/>
            </a:pPr>
            <a:r>
              <a:rPr lang="ru-RU" sz="1550">
                <a:latin typeface="Tahoma"/>
                <a:ea typeface="Tahoma"/>
                <a:cs typeface="Tahoma"/>
              </a:rPr>
              <a:t>3232r AF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749834" y="1726847"/>
            <a:ext cx="21531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0E00D2"/>
                </a:solidFill>
                <a:latin typeface="+mj-lt"/>
                <a:ea typeface="Times New Roman"/>
              </a:defRPr>
            </a:lvl1pPr>
          </a:lstStyle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MiniNVR 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3216r AF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5013953" y="1726847"/>
            <a:ext cx="20492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0E00D2"/>
                </a:solidFill>
                <a:latin typeface="+mj-lt"/>
                <a:ea typeface="Times New Roman"/>
              </a:defRPr>
            </a:lvl1pPr>
          </a:lstStyle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Duostation </a:t>
            </a:r>
            <a:r>
              <a:rPr lang="en-US">
                <a:latin typeface="Tahoma"/>
                <a:ea typeface="Tahoma"/>
                <a:cs typeface="Tahoma"/>
              </a:rPr>
              <a:t> </a:t>
            </a:r>
            <a:endParaRPr/>
          </a:p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3432r AF</a:t>
            </a:r>
            <a:endParaRPr/>
          </a:p>
        </p:txBody>
      </p:sp>
      <p:sp>
        <p:nvSpPr>
          <p:cNvPr id="37" name="Заголовок 1"/>
          <p:cNvSpPr>
            <a:spLocks noGrp="1"/>
          </p:cNvSpPr>
          <p:nvPr/>
        </p:nvSpPr>
        <p:spPr bwMode="auto">
          <a:xfrm>
            <a:off x="465698" y="790474"/>
            <a:ext cx="10518616" cy="441710"/>
          </a:xfrm>
          <a:prstGeom prst="rect">
            <a:avLst/>
          </a:prstGeom>
        </p:spPr>
        <p:txBody>
          <a:bodyPr vert="horz" wrap="square" lIns="35839" tIns="35839" rIns="35839" bIns="35839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7637">
              <a:lnSpc>
                <a:spcPct val="100000"/>
              </a:lnSpc>
              <a:defRPr/>
            </a:pPr>
            <a:r>
              <a:rPr lang="en-US" sz="24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Регистраторы</a:t>
            </a:r>
            <a:r>
              <a:rPr lang="en-US" sz="2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Trassir</a:t>
            </a:r>
            <a:r>
              <a:rPr lang="en-US" sz="2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: </a:t>
            </a:r>
            <a:r>
              <a:rPr lang="ru-RU" sz="2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ТОП-3 для ретейла</a:t>
            </a:r>
            <a:endParaRPr sz="24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grpSp>
        <p:nvGrpSpPr>
          <p:cNvPr id="38" name="Группа 37"/>
          <p:cNvGrpSpPr/>
          <p:nvPr/>
        </p:nvGrpSpPr>
        <p:grpSpPr bwMode="auto">
          <a:xfrm>
            <a:off x="520753" y="1300403"/>
            <a:ext cx="6466744" cy="1993564"/>
            <a:chOff x="540849" y="1726846"/>
            <a:chExt cx="5581979" cy="4910187"/>
          </a:xfrm>
        </p:grpSpPr>
        <p:sp>
          <p:nvSpPr>
            <p:cNvPr id="56" name="Прямоугольник: скругленные углы 55"/>
            <p:cNvSpPr/>
            <p:nvPr/>
          </p:nvSpPr>
          <p:spPr bwMode="auto">
            <a:xfrm>
              <a:off x="540849" y="1726846"/>
              <a:ext cx="1800225" cy="4910187"/>
            </a:xfrm>
            <a:prstGeom prst="roundRect">
              <a:avLst>
                <a:gd name="adj" fmla="val 5489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r="5400000" algn="ctr" rotWithShape="0">
                <a:schemeClr val="tx2">
                  <a:lumMod val="40000"/>
                  <a:lumOff val="6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200">
                <a:solidFill>
                  <a:srgbClr val="050081"/>
                </a:solidFill>
                <a:latin typeface="Tahoma"/>
                <a:ea typeface="Tahoma"/>
                <a:cs typeface="Tahoma"/>
              </a:endParaRPr>
            </a:p>
          </p:txBody>
        </p:sp>
        <p:sp>
          <p:nvSpPr>
            <p:cNvPr id="57" name="Прямоугольник: скругленные углы 56"/>
            <p:cNvSpPr/>
            <p:nvPr/>
          </p:nvSpPr>
          <p:spPr bwMode="auto">
            <a:xfrm>
              <a:off x="2431726" y="1726846"/>
              <a:ext cx="1800225" cy="4910187"/>
            </a:xfrm>
            <a:prstGeom prst="roundRect">
              <a:avLst>
                <a:gd name="adj" fmla="val 5489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r="5400000" algn="ctr" rotWithShape="0">
                <a:schemeClr val="tx2">
                  <a:lumMod val="40000"/>
                  <a:lumOff val="6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200">
                <a:solidFill>
                  <a:srgbClr val="050081"/>
                </a:solidFill>
                <a:latin typeface="Tahoma"/>
                <a:ea typeface="Tahoma"/>
                <a:cs typeface="Tahoma"/>
              </a:endParaRPr>
            </a:p>
          </p:txBody>
        </p:sp>
        <p:sp>
          <p:nvSpPr>
            <p:cNvPr id="58" name="Прямоугольник: скругленные углы 57"/>
            <p:cNvSpPr/>
            <p:nvPr/>
          </p:nvSpPr>
          <p:spPr bwMode="auto">
            <a:xfrm>
              <a:off x="4322603" y="1726846"/>
              <a:ext cx="1800225" cy="4910187"/>
            </a:xfrm>
            <a:prstGeom prst="roundRect">
              <a:avLst>
                <a:gd name="adj" fmla="val 5489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r="5400000" algn="ctr" rotWithShape="0">
                <a:schemeClr val="tx2">
                  <a:lumMod val="40000"/>
                  <a:lumOff val="6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200">
                <a:solidFill>
                  <a:srgbClr val="050081"/>
                </a:solidFill>
                <a:latin typeface="Tahoma"/>
                <a:ea typeface="Tahoma"/>
                <a:cs typeface="Tahoma"/>
              </a:endParaRPr>
            </a:p>
          </p:txBody>
        </p:sp>
      </p:grpSp>
      <p:sp>
        <p:nvSpPr>
          <p:cNvPr id="39" name="TextBox 4"/>
          <p:cNvSpPr txBox="1"/>
          <p:nvPr/>
        </p:nvSpPr>
        <p:spPr bwMode="auto">
          <a:xfrm>
            <a:off x="539328" y="1360689"/>
            <a:ext cx="2034336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>
              <a:defRPr sz="1600">
                <a:solidFill>
                  <a:srgbClr val="0E00D2"/>
                </a:solidFill>
                <a:latin typeface="+mj-lt"/>
                <a:ea typeface="Times New Roman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>
                <a:latin typeface="Tahoma"/>
                <a:ea typeface="Tahoma"/>
                <a:cs typeface="Tahoma"/>
              </a:rPr>
              <a:t> </a:t>
            </a:r>
            <a:r>
              <a:rPr lang="ru-RU" sz="1500" err="1">
                <a:ea typeface="+mj-lt"/>
                <a:cs typeface="+mj-lt"/>
              </a:rPr>
              <a:t>MiniNVR</a:t>
            </a:r>
            <a:r>
              <a:rPr lang="ru-RU" sz="1500">
                <a:ea typeface="+mj-lt"/>
                <a:cs typeface="+mj-lt"/>
              </a:rPr>
              <a:t> 4216R AF</a:t>
            </a:r>
            <a:endParaRPr lang="ru-RU" sz="1500">
              <a:latin typeface="Tahoma"/>
              <a:ea typeface="Tahoma"/>
              <a:cs typeface="Tahoma"/>
            </a:endParaRPr>
          </a:p>
        </p:txBody>
      </p:sp>
      <p:sp>
        <p:nvSpPr>
          <p:cNvPr id="40" name="TextBox 21"/>
          <p:cNvSpPr txBox="1"/>
          <p:nvPr/>
        </p:nvSpPr>
        <p:spPr bwMode="auto">
          <a:xfrm>
            <a:off x="2733161" y="1360689"/>
            <a:ext cx="2083844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>
              <a:defRPr sz="1600">
                <a:solidFill>
                  <a:srgbClr val="0E00D2"/>
                </a:solidFill>
                <a:latin typeface="+mj-lt"/>
                <a:ea typeface="Times New Roman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err="1">
                <a:ea typeface="+mj-lt"/>
                <a:cs typeface="+mj-lt"/>
              </a:rPr>
              <a:t>Duostation</a:t>
            </a:r>
            <a:r>
              <a:rPr lang="ru-RU" sz="1500">
                <a:ea typeface="+mj-lt"/>
                <a:cs typeface="+mj-lt"/>
              </a:rPr>
              <a:t> 4432R  AF</a:t>
            </a:r>
            <a:endParaRPr lang="ru-RU"/>
          </a:p>
        </p:txBody>
      </p:sp>
      <p:sp>
        <p:nvSpPr>
          <p:cNvPr id="41" name="TextBox 22"/>
          <p:cNvSpPr txBox="1"/>
          <p:nvPr/>
        </p:nvSpPr>
        <p:spPr bwMode="auto">
          <a:xfrm>
            <a:off x="4914224" y="1360689"/>
            <a:ext cx="208556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>
              <a:defRPr sz="1600">
                <a:solidFill>
                  <a:srgbClr val="0E00D2"/>
                </a:solidFill>
                <a:latin typeface="+mj-lt"/>
                <a:ea typeface="Times New Roman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500" err="1">
                <a:ea typeface="+mj-lt"/>
                <a:cs typeface="+mj-lt"/>
              </a:rPr>
              <a:t>DuoStation</a:t>
            </a:r>
            <a:r>
              <a:rPr lang="en-US" sz="1500">
                <a:ea typeface="+mj-lt"/>
                <a:cs typeface="+mj-lt"/>
              </a:rPr>
              <a:t> 4416R AF</a:t>
            </a:r>
            <a:endParaRPr lang="ru-RU">
              <a:ea typeface="+mj-lt"/>
              <a:cs typeface="+mj-lt"/>
            </a:endParaRPr>
          </a:p>
        </p:txBody>
      </p:sp>
      <p:sp>
        <p:nvSpPr>
          <p:cNvPr id="45" name="TextBox 26"/>
          <p:cNvSpPr txBox="1"/>
          <p:nvPr/>
        </p:nvSpPr>
        <p:spPr bwMode="auto">
          <a:xfrm>
            <a:off x="577773" y="1689762"/>
            <a:ext cx="2060055" cy="18107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171450" indent="-171450" algn="l" defTabSz="914400">
              <a:lnSpc>
                <a:spcPct val="95000"/>
              </a:lnSpc>
              <a:spcAft>
                <a:spcPts val="600"/>
              </a:spcAft>
              <a:buClr>
                <a:srgbClr val="0E00D2"/>
              </a:buClr>
              <a:buFont typeface="Arial"/>
              <a:buChar char="•"/>
              <a:defRPr sz="1050">
                <a:solidFill>
                  <a:srgbClr val="050081"/>
                </a:solidFill>
                <a:latin typeface="Inter Medium"/>
                <a:ea typeface="Inter Medium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 16 IP-</a:t>
            </a:r>
            <a:r>
              <a:rPr lang="en-US" sz="1100" err="1">
                <a:latin typeface="Tahoma"/>
                <a:ea typeface="Tahoma"/>
                <a:cs typeface="Tahoma"/>
              </a:rPr>
              <a:t>камер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на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объект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 1000 м²</a:t>
            </a: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 30–90 </a:t>
            </a:r>
            <a:r>
              <a:rPr lang="en-US" sz="1100" err="1">
                <a:latin typeface="Tahoma"/>
                <a:ea typeface="Tahoma"/>
                <a:cs typeface="Tahoma"/>
              </a:rPr>
              <a:t>дней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хранения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видеоархива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VNC</a:t>
            </a:r>
          </a:p>
          <a:p>
            <a:pPr>
              <a:lnSpc>
                <a:spcPts val="1000"/>
              </a:lnSpc>
              <a:defRPr/>
            </a:pPr>
            <a:r>
              <a:rPr lang="ru-RU" sz="1100">
                <a:latin typeface="Tahoma"/>
                <a:ea typeface="Tahoma"/>
                <a:cs typeface="Tahoma"/>
              </a:rPr>
              <a:t>Поддержка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видеоаналитики</a:t>
            </a:r>
            <a:r>
              <a:rPr lang="ru-RU" sz="1100">
                <a:latin typeface="Tahoma"/>
                <a:ea typeface="Tahoma"/>
                <a:cs typeface="Tahoma"/>
              </a:rPr>
              <a:t> –  анализ очередей и трафика. Охрана периметра в комплекте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endParaRPr lang="ru-RU" sz="1100">
              <a:latin typeface="Tahoma"/>
              <a:ea typeface="Tahoma"/>
              <a:cs typeface="Tahoma"/>
            </a:endParaRPr>
          </a:p>
        </p:txBody>
      </p:sp>
      <p:cxnSp>
        <p:nvCxnSpPr>
          <p:cNvPr id="55" name="Прямая соединительная линия 54"/>
          <p:cNvCxnSpPr>
            <a:cxnSpLocks/>
          </p:cNvCxnSpPr>
          <p:nvPr/>
        </p:nvCxnSpPr>
        <p:spPr bwMode="auto">
          <a:xfrm>
            <a:off x="1864158" y="434038"/>
            <a:ext cx="0" cy="2369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Заголовок 1"/>
          <p:cNvSpPr>
            <a:spLocks noGrp="1"/>
          </p:cNvSpPr>
          <p:nvPr/>
        </p:nvSpPr>
        <p:spPr bwMode="auto">
          <a:xfrm>
            <a:off x="465698" y="3376937"/>
            <a:ext cx="10518616" cy="441710"/>
          </a:xfrm>
          <a:prstGeom prst="rect">
            <a:avLst/>
          </a:prstGeom>
        </p:spPr>
        <p:txBody>
          <a:bodyPr vert="horz" wrap="square" lIns="35839" tIns="35839" rIns="35839" bIns="35839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7637">
              <a:lnSpc>
                <a:spcPct val="100000"/>
              </a:lnSpc>
              <a:defRPr/>
            </a:pPr>
            <a:r>
              <a:rPr lang="ru-RU" sz="2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Камеры Trassir: </a:t>
            </a:r>
            <a:r>
              <a:rPr lang="ru-RU" sz="2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ТОП-3 для ретейла </a:t>
            </a:r>
            <a:endParaRPr/>
          </a:p>
        </p:txBody>
      </p:sp>
      <p:sp>
        <p:nvSpPr>
          <p:cNvPr id="63" name="Прямоугольник: скругленные углы 62"/>
          <p:cNvSpPr/>
          <p:nvPr/>
        </p:nvSpPr>
        <p:spPr bwMode="auto">
          <a:xfrm>
            <a:off x="514662" y="4200113"/>
            <a:ext cx="2308925" cy="1636739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chemeClr val="tx2">
                <a:lumMod val="40000"/>
                <a:lumOff val="6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ru-RU"/>
            </a:defPPr>
            <a:lvl1pPr marL="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2Мп IP-камера с ИК-подсветкой.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Матрица 1/2.9" CMOS, разрешение 2Мп (1920х1080) @25fps, режим "день/ночь" (механический ИК-фильтр), объектив 3.6 мм</a:t>
            </a:r>
            <a:endParaRPr lang="ru-RU">
              <a:latin typeface="Tahoma"/>
              <a:ea typeface="Tahoma"/>
              <a:cs typeface="Tahoma"/>
            </a:endParaRPr>
          </a:p>
        </p:txBody>
      </p:sp>
      <p:sp>
        <p:nvSpPr>
          <p:cNvPr id="64" name="Прямоугольник: скругленные углы 63"/>
          <p:cNvSpPr/>
          <p:nvPr/>
        </p:nvSpPr>
        <p:spPr bwMode="auto">
          <a:xfrm>
            <a:off x="2951167" y="4199668"/>
            <a:ext cx="2308924" cy="1636739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chemeClr val="tx2">
                <a:lumMod val="40000"/>
                <a:lumOff val="6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ru-RU"/>
            </a:defPPr>
            <a:lvl1pPr marL="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2Мп IP-камера с ИК-подсветкой.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Матрица 1/2.7"" CMOS, разрешение 2Мп FullHD (1920х1080) @25fps режим "день/ночь" (механический ИК-фильтр), объектив 3.6 мм</a:t>
            </a:r>
            <a:endParaRPr lang="ru-RU" sz="1200">
              <a:solidFill>
                <a:srgbClr val="05008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5" name="Прямоугольник: скругленные углы 64"/>
          <p:cNvSpPr/>
          <p:nvPr/>
        </p:nvSpPr>
        <p:spPr bwMode="auto">
          <a:xfrm>
            <a:off x="5378000" y="4199667"/>
            <a:ext cx="3030884" cy="1636739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chemeClr val="tx2">
                <a:lumMod val="40000"/>
                <a:lumOff val="6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ru-RU"/>
            </a:defPPr>
            <a:lvl1pPr marL="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5Мп IP-камера с ИК-подсветкой и </a:t>
            </a:r>
            <a:r>
              <a:rPr lang="ru-RU" sz="1100" err="1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вариофокальным</a:t>
            </a: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 объективом.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Матрица 1/2.8" CMOS, разрешение 5Мп (2560x1920) @25fps, режим "день/ночь" (механический ИК-фильтр), </a:t>
            </a:r>
            <a:r>
              <a:rPr lang="ru-RU" sz="1100" err="1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вариофокальный</a:t>
            </a: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 объектив 2.7-13.5 мм</a:t>
            </a:r>
            <a:endParaRPr lang="ru-RU" sz="1200">
              <a:solidFill>
                <a:srgbClr val="05008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6" name="object 55"/>
          <p:cNvSpPr txBox="1"/>
          <p:nvPr/>
        </p:nvSpPr>
        <p:spPr bwMode="auto">
          <a:xfrm>
            <a:off x="515938" y="3946345"/>
            <a:ext cx="1874646" cy="197485"/>
          </a:xfrm>
          <a:prstGeom prst="rect">
            <a:avLst/>
          </a:prstGeom>
        </p:spPr>
        <p:txBody>
          <a:bodyPr vert="horz" wrap="square" lIns="36000" tIns="12695" rIns="36000" bIns="36000" rtlCol="0" anchor="t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af-ZA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TR-D2D5</a:t>
            </a:r>
            <a:r>
              <a:rPr lang="af-ZA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v3 3.6</a:t>
            </a:r>
            <a:endParaRPr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2904020" y="3870129"/>
            <a:ext cx="228074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af-ZA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TR-D8121IR2</a:t>
            </a:r>
            <a:r>
              <a:rPr lang="af-ZA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v6 3.6 </a:t>
            </a:r>
            <a:r>
              <a:rPr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​</a:t>
            </a: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5332235" y="3870129"/>
            <a:ext cx="305215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af-ZA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TR-D3153IR2</a:t>
            </a: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af-ZA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v2 2.7-13.5</a:t>
            </a: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>
              <a:defRPr/>
            </a:pP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24365" y="5942359"/>
            <a:ext cx="11611428" cy="997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400" b="1" i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Уже есть видеорегистратор и камеры:</a:t>
            </a:r>
            <a:r>
              <a:rPr lang="ru-RU" sz="1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ПО </a:t>
            </a:r>
            <a:r>
              <a:rPr lang="ru-RU" sz="14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ActivePOS</a:t>
            </a:r>
            <a:r>
              <a:rPr lang="ru-RU" sz="1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может быть установлено на любой регистратор с Windows, Astra Linux SE (версий 1.7.0 и 1.7.4) или </a:t>
            </a:r>
            <a:r>
              <a:rPr lang="ru-RU" sz="14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Debian</a:t>
            </a:r>
            <a:r>
              <a:rPr lang="ru-RU" sz="1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. </a:t>
            </a:r>
            <a:r>
              <a:rPr lang="ru-RU" sz="14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Trassir</a:t>
            </a:r>
            <a:r>
              <a:rPr lang="ru-RU" sz="1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интегрирован с большим количеством IP камер.</a:t>
            </a:r>
            <a:r>
              <a:rPr lang="en-US" sz="14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​</a:t>
            </a:r>
            <a:endParaRPr>
              <a:solidFill>
                <a:schemeClr val="bg1"/>
              </a:solidFill>
            </a:endParaRPr>
          </a:p>
          <a:p>
            <a:pPr>
              <a:lnSpc>
                <a:spcPts val="1125"/>
              </a:lnSpc>
              <a:defRPr/>
            </a:pPr>
            <a:r>
              <a:rPr lang="ru-RU" sz="11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​</a:t>
            </a:r>
            <a:endParaRPr/>
          </a:p>
          <a:p>
            <a:pPr algn="ctr">
              <a:defRPr/>
            </a:pPr>
            <a:endParaRPr lang="ru-RU">
              <a:solidFill>
                <a:srgbClr val="05008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15885F2E-8A06-8777-5E5C-8CF12296DFF2}"/>
              </a:ext>
            </a:extLst>
          </p:cNvPr>
          <p:cNvSpPr txBox="1"/>
          <p:nvPr/>
        </p:nvSpPr>
        <p:spPr bwMode="auto">
          <a:xfrm>
            <a:off x="2727701" y="1689761"/>
            <a:ext cx="2060055" cy="18107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171450" indent="-171450" algn="l" defTabSz="914400">
              <a:lnSpc>
                <a:spcPct val="95000"/>
              </a:lnSpc>
              <a:spcAft>
                <a:spcPts val="600"/>
              </a:spcAft>
              <a:buClr>
                <a:srgbClr val="0E00D2"/>
              </a:buClr>
              <a:buFont typeface="Arial"/>
              <a:buChar char="•"/>
              <a:defRPr sz="1050">
                <a:solidFill>
                  <a:srgbClr val="050081"/>
                </a:solidFill>
                <a:latin typeface="Inter Medium"/>
                <a:ea typeface="Inter Medium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 32 IP-</a:t>
            </a:r>
            <a:r>
              <a:rPr lang="en-US" sz="1100" err="1">
                <a:latin typeface="Tahoma"/>
                <a:ea typeface="Tahoma"/>
                <a:cs typeface="Tahoma"/>
              </a:rPr>
              <a:t>камер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на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объект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 1000 м²</a:t>
            </a: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 30–90 </a:t>
            </a:r>
            <a:r>
              <a:rPr lang="en-US" sz="1100" err="1">
                <a:latin typeface="Tahoma"/>
                <a:ea typeface="Tahoma"/>
                <a:cs typeface="Tahoma"/>
              </a:rPr>
              <a:t>дней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хранения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видеоархива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VNC</a:t>
            </a:r>
          </a:p>
          <a:p>
            <a:pPr>
              <a:lnSpc>
                <a:spcPts val="1000"/>
              </a:lnSpc>
              <a:defRPr/>
            </a:pPr>
            <a:r>
              <a:rPr lang="ru-RU" sz="1100">
                <a:latin typeface="Tahoma"/>
                <a:ea typeface="Tahoma"/>
                <a:cs typeface="Tahoma"/>
              </a:rPr>
              <a:t>Поддержка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видеоаналитики</a:t>
            </a:r>
            <a:r>
              <a:rPr lang="ru-RU" sz="1100">
                <a:latin typeface="Tahoma"/>
                <a:ea typeface="Tahoma"/>
                <a:cs typeface="Tahoma"/>
              </a:rPr>
              <a:t> –  анализ очередей и трафика. Охрана периметра в комплекте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endParaRPr lang="ru-RU" sz="1100">
              <a:latin typeface="Tahoma"/>
              <a:ea typeface="Tahoma"/>
              <a:cs typeface="Tahoma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EE0F95CE-2179-707F-8D6F-B3356FA4649A}"/>
              </a:ext>
            </a:extLst>
          </p:cNvPr>
          <p:cNvSpPr txBox="1"/>
          <p:nvPr/>
        </p:nvSpPr>
        <p:spPr bwMode="auto">
          <a:xfrm>
            <a:off x="4941129" y="1689760"/>
            <a:ext cx="2060055" cy="18107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171450" indent="-171450" algn="l" defTabSz="914400">
              <a:lnSpc>
                <a:spcPct val="95000"/>
              </a:lnSpc>
              <a:spcAft>
                <a:spcPts val="600"/>
              </a:spcAft>
              <a:buClr>
                <a:srgbClr val="0E00D2"/>
              </a:buClr>
              <a:buFont typeface="Arial"/>
              <a:buChar char="•"/>
              <a:defRPr sz="1050">
                <a:solidFill>
                  <a:srgbClr val="050081"/>
                </a:solidFill>
                <a:latin typeface="Inter Medium"/>
                <a:ea typeface="Inter Medium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 16 IP-</a:t>
            </a:r>
            <a:r>
              <a:rPr lang="en-US" sz="1100" err="1">
                <a:latin typeface="Tahoma"/>
                <a:ea typeface="Tahoma"/>
                <a:cs typeface="Tahoma"/>
              </a:rPr>
              <a:t>камер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на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объект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до</a:t>
            </a:r>
            <a:r>
              <a:rPr lang="en-US" sz="1100">
                <a:latin typeface="Tahoma"/>
                <a:ea typeface="Tahoma"/>
                <a:cs typeface="Tahoma"/>
              </a:rPr>
              <a:t> 1000 м²</a:t>
            </a: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 30–90 </a:t>
            </a:r>
            <a:r>
              <a:rPr lang="en-US" sz="1100" err="1">
                <a:latin typeface="Tahoma"/>
                <a:ea typeface="Tahoma"/>
                <a:cs typeface="Tahoma"/>
              </a:rPr>
              <a:t>дней</a:t>
            </a:r>
            <a:r>
              <a:rPr lang="en-US" sz="1100">
                <a:latin typeface="Tahoma"/>
                <a:ea typeface="Tahoma"/>
                <a:cs typeface="Tahoma"/>
              </a:rPr>
              <a:t> </a:t>
            </a:r>
            <a:r>
              <a:rPr lang="en-US" sz="1100" err="1">
                <a:latin typeface="Tahoma"/>
                <a:ea typeface="Tahoma"/>
                <a:cs typeface="Tahoma"/>
              </a:rPr>
              <a:t>хранения</a:t>
            </a:r>
            <a:r>
              <a:rPr lang="en-US" sz="1100">
                <a:latin typeface="Tahoma"/>
                <a:ea typeface="Tahoma"/>
                <a:cs typeface="Tahoma"/>
              </a:rPr>
              <a:t>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видеоархива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r>
              <a:rPr lang="en-US" sz="1100">
                <a:latin typeface="Tahoma"/>
                <a:ea typeface="Tahoma"/>
                <a:cs typeface="Tahoma"/>
              </a:rPr>
              <a:t>VNC</a:t>
            </a:r>
          </a:p>
          <a:p>
            <a:pPr>
              <a:lnSpc>
                <a:spcPts val="1000"/>
              </a:lnSpc>
              <a:defRPr/>
            </a:pPr>
            <a:r>
              <a:rPr lang="ru-RU" sz="1100">
                <a:latin typeface="Tahoma"/>
                <a:ea typeface="Tahoma"/>
                <a:cs typeface="Tahoma"/>
              </a:rPr>
              <a:t>Поддержка </a:t>
            </a:r>
            <a:r>
              <a:rPr lang="en-US" sz="1100" err="1">
                <a:latin typeface="Tahoma"/>
                <a:ea typeface="Tahoma"/>
                <a:cs typeface="Tahoma"/>
              </a:rPr>
              <a:t>видеоаналитики</a:t>
            </a:r>
            <a:r>
              <a:rPr lang="ru-RU" sz="1100">
                <a:latin typeface="Tahoma"/>
                <a:ea typeface="Tahoma"/>
                <a:cs typeface="Tahoma"/>
              </a:rPr>
              <a:t> –  анализ очередей и трафика. Охрана периметра в комплекте</a:t>
            </a:r>
            <a:endParaRPr lang="en-US" sz="1100">
              <a:latin typeface="Tahoma"/>
              <a:ea typeface="Tahoma"/>
              <a:cs typeface="Tahoma"/>
            </a:endParaRPr>
          </a:p>
          <a:p>
            <a:pPr>
              <a:lnSpc>
                <a:spcPts val="1000"/>
              </a:lnSpc>
              <a:defRPr/>
            </a:pPr>
            <a:endParaRPr lang="ru-RU" sz="110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/>
          <p:cNvSpPr/>
          <p:nvPr/>
        </p:nvSpPr>
        <p:spPr bwMode="auto">
          <a:xfrm>
            <a:off x="4250481" y="873125"/>
            <a:ext cx="3670869" cy="5680075"/>
          </a:xfrm>
          <a:prstGeom prst="roundRect">
            <a:avLst>
              <a:gd name="adj" fmla="val 548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77800" dir="5400000" algn="ctr" rotWithShape="0">
              <a:schemeClr val="tx2">
                <a:lumMod val="40000"/>
                <a:lumOff val="6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rgbClr val="05008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8029998" y="873125"/>
            <a:ext cx="3634355" cy="5680075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chemeClr val="tx2">
                <a:lumMod val="40000"/>
                <a:lumOff val="6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rgbClr val="05008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rcRect l="7486" t="-103678" r="7486" b="1987"/>
          <a:stretch/>
        </p:blipFill>
        <p:spPr bwMode="auto">
          <a:xfrm>
            <a:off x="515938" y="873125"/>
            <a:ext cx="3614186" cy="5680075"/>
          </a:xfrm>
          <a:prstGeom prst="round2SameRect">
            <a:avLst>
              <a:gd name="adj1" fmla="val 4049"/>
              <a:gd name="adj2" fmla="val 5237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sp>
        <p:nvSpPr>
          <p:cNvPr id="16" name="Текст 2"/>
          <p:cNvSpPr txBox="1"/>
          <p:nvPr/>
        </p:nvSpPr>
        <p:spPr bwMode="auto">
          <a:xfrm>
            <a:off x="741392" y="1129119"/>
            <a:ext cx="3079868" cy="3323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t">
            <a:sp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ru-RU" sz="3000" b="1" cap="none">
                <a:solidFill>
                  <a:schemeClr val="bg1"/>
                </a:solidFill>
                <a:latin typeface="Inter"/>
                <a:ea typeface="Inter"/>
                <a:cs typeface="+mj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ru-RU" sz="1800">
                <a:solidFill>
                  <a:srgbClr val="000000"/>
                </a:solidFill>
                <a:latin typeface="Arial"/>
                <a:ea typeface="+mn-ea"/>
                <a:cs typeface="Noto Sans SC Regular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ru-RU" sz="1800">
                <a:solidFill>
                  <a:srgbClr val="000000"/>
                </a:solidFill>
                <a:latin typeface="Arial"/>
                <a:ea typeface="+mn-ea"/>
                <a:cs typeface="Noto Sans SC Regular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ru-RU" sz="1800">
                <a:solidFill>
                  <a:srgbClr val="000000"/>
                </a:solidFill>
                <a:latin typeface="Arial"/>
                <a:ea typeface="+mn-ea"/>
                <a:cs typeface="Noto Sans SC Regular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ru-RU" sz="1800">
                <a:solidFill>
                  <a:srgbClr val="000000"/>
                </a:solidFill>
                <a:latin typeface="Arial"/>
                <a:ea typeface="+mn-ea"/>
                <a:cs typeface="Noto Sans SC Regular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98">
              <a:spcBef>
                <a:spcPts val="0"/>
              </a:spcBef>
              <a:defRPr/>
            </a:pPr>
            <a:r>
              <a:rPr lang="ru-RU" sz="2400" b="0">
                <a:latin typeface="Tahoma"/>
                <a:ea typeface="Tahoma"/>
                <a:cs typeface="Tahoma"/>
              </a:rPr>
              <a:t>5 МИНУТ</a:t>
            </a:r>
            <a:endParaRPr lang="ru-RU" sz="2800" b="0">
              <a:latin typeface="Tahoma"/>
              <a:ea typeface="Tahoma"/>
              <a:cs typeface="Tahoma"/>
            </a:endParaRPr>
          </a:p>
        </p:txBody>
      </p:sp>
      <p:sp>
        <p:nvSpPr>
          <p:cNvPr id="17" name="Текст 2"/>
          <p:cNvSpPr txBox="1"/>
          <p:nvPr/>
        </p:nvSpPr>
        <p:spPr bwMode="auto">
          <a:xfrm>
            <a:off x="4469542" y="1129119"/>
            <a:ext cx="32874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rgbClr val="0E00D2"/>
                </a:solidFill>
                <a:latin typeface="+mj-lt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latin typeface="Inter Medium"/>
                <a:ea typeface="Inter Medium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Inter Medium"/>
                <a:ea typeface="Inter Medium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>
                <a:latin typeface="Inter Medium"/>
                <a:ea typeface="Inter Medium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>
                <a:latin typeface="Inter Medium"/>
                <a:ea typeface="Inter Medium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ДО 30%</a:t>
            </a:r>
            <a:endParaRPr/>
          </a:p>
        </p:txBody>
      </p:sp>
      <p:sp>
        <p:nvSpPr>
          <p:cNvPr id="18" name="Текст 2"/>
          <p:cNvSpPr txBox="1"/>
          <p:nvPr/>
        </p:nvSpPr>
        <p:spPr bwMode="auto">
          <a:xfrm>
            <a:off x="4459710" y="1717512"/>
            <a:ext cx="33610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ru-RU" sz="1400">
                <a:solidFill>
                  <a:srgbClr val="050081"/>
                </a:solidFill>
                <a:latin typeface="Inter Medium"/>
                <a:ea typeface="Inter Medium"/>
                <a:cs typeface="Inter Semi 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defRPr/>
            </a:pPr>
            <a:r>
              <a:rPr lang="ru-RU" sz="1500">
                <a:latin typeface="Tahoma"/>
                <a:ea typeface="Tahoma"/>
                <a:cs typeface="Tahoma"/>
              </a:rPr>
              <a:t>Сокращение недостачи в магазине за счет быстрого поиска ошибок и фрода и добровольного возмещения ущерба сотрудниками и покупателями</a:t>
            </a:r>
            <a:endParaRPr/>
          </a:p>
        </p:txBody>
      </p:sp>
      <p:sp>
        <p:nvSpPr>
          <p:cNvPr id="20" name="Текст 2"/>
          <p:cNvSpPr txBox="1"/>
          <p:nvPr/>
        </p:nvSpPr>
        <p:spPr bwMode="auto">
          <a:xfrm>
            <a:off x="8114595" y="1129119"/>
            <a:ext cx="32874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ru-RU" sz="2400">
                <a:solidFill>
                  <a:srgbClr val="0E00D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>
                <a:latin typeface="Tahoma"/>
                <a:ea typeface="Tahoma"/>
                <a:cs typeface="Tahoma"/>
              </a:rPr>
              <a:t>1-2%</a:t>
            </a:r>
            <a:endParaRPr/>
          </a:p>
        </p:txBody>
      </p:sp>
      <p:sp>
        <p:nvSpPr>
          <p:cNvPr id="21" name="Равнобедренный треугольник 20"/>
          <p:cNvSpPr/>
          <p:nvPr/>
        </p:nvSpPr>
        <p:spPr bwMode="auto">
          <a:xfrm rot="5400000">
            <a:off x="4023616" y="1454780"/>
            <a:ext cx="415499" cy="295564"/>
          </a:xfrm>
          <a:prstGeom prst="triangle">
            <a:avLst>
              <a:gd name="adj" fmla="val 50000"/>
            </a:avLst>
          </a:prstGeom>
          <a:solidFill>
            <a:srgbClr val="1700B9"/>
          </a:solidFill>
          <a:ln w="111125" cap="rnd">
            <a:solidFill>
              <a:srgbClr val="1500B9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  <a:ea typeface="Tahoma"/>
              <a:cs typeface="Tahoma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 bwMode="auto">
          <a:xfrm rot="5400000">
            <a:off x="7825126" y="1454781"/>
            <a:ext cx="415499" cy="295564"/>
          </a:xfrm>
          <a:prstGeom prst="triangle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11125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  <a:ea typeface="Tahoma"/>
              <a:cs typeface="Tahoma"/>
            </a:endParaRPr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1749794" y="-1215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>
                <a:solidFill>
                  <a:srgbClr val="0E00D2"/>
                </a:solidFill>
                <a:latin typeface="Tahoma"/>
                <a:ea typeface="Tahoma"/>
                <a:cs typeface="Tahoma"/>
              </a:rPr>
              <a:t>ЭКОНОМИЧЕСКИЕ ВЫГОДЫ</a:t>
            </a:r>
            <a:endParaRPr/>
          </a:p>
        </p:txBody>
      </p:sp>
      <p:sp>
        <p:nvSpPr>
          <p:cNvPr id="24" name="Текст 2"/>
          <p:cNvSpPr txBox="1"/>
          <p:nvPr/>
        </p:nvSpPr>
        <p:spPr bwMode="auto">
          <a:xfrm>
            <a:off x="662345" y="1717512"/>
            <a:ext cx="33610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ru-RU" sz="1400">
                <a:solidFill>
                  <a:srgbClr val="050081"/>
                </a:solidFill>
                <a:latin typeface="Inter Medium"/>
                <a:ea typeface="Inter Medium"/>
                <a:cs typeface="Inter Semi 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Время расследования инцидентов сокращается с нескольких часов до минут </a:t>
            </a:r>
            <a:endParaRPr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517597" y="3751447"/>
            <a:ext cx="2466761" cy="28017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4263291" y="3759844"/>
            <a:ext cx="2751245" cy="27933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8029998" y="3759844"/>
            <a:ext cx="2647108" cy="2793357"/>
          </a:xfrm>
          <a:prstGeom prst="rect">
            <a:avLst/>
          </a:prstGeom>
        </p:spPr>
      </p:pic>
      <p:sp>
        <p:nvSpPr>
          <p:cNvPr id="2" name="Текст 2">
            <a:extLst>
              <a:ext uri="{FF2B5EF4-FFF2-40B4-BE49-F238E27FC236}">
                <a16:creationId xmlns:a16="http://schemas.microsoft.com/office/drawing/2014/main" id="{1489ACE2-F0CC-8D58-FC06-EC9AADED3B7D}"/>
              </a:ext>
            </a:extLst>
          </p:cNvPr>
          <p:cNvSpPr txBox="1"/>
          <p:nvPr/>
        </p:nvSpPr>
        <p:spPr bwMode="auto">
          <a:xfrm>
            <a:off x="8177035" y="1717512"/>
            <a:ext cx="3361059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ru-RU" sz="1400">
                <a:solidFill>
                  <a:srgbClr val="050081"/>
                </a:solidFill>
                <a:latin typeface="Inter Medium"/>
                <a:ea typeface="Inter Medium"/>
                <a:cs typeface="Inter Semi 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Inter Medium"/>
                <a:ea typeface="Inter Medium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defRPr/>
            </a:pPr>
            <a:r>
              <a:rPr lang="ru-RU" sz="1500">
                <a:latin typeface="Tahoma"/>
                <a:ea typeface="Tahoma"/>
                <a:cs typeface="Tahoma"/>
              </a:rPr>
              <a:t>Рост РТО за счет повышения кассовой дисциплины и качества обслуживания </a:t>
            </a:r>
            <a:endParaRPr sz="150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057"/>
            <a:ext cx="12192000" cy="6855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801141" y="651549"/>
            <a:ext cx="2224493" cy="459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564475" y="5328218"/>
            <a:ext cx="3049233" cy="686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950">
                <a:solidFill>
                  <a:schemeClr val="bg1"/>
                </a:solidFill>
                <a:latin typeface="Tahoma"/>
                <a:ea typeface="Tahoma"/>
              </a:rPr>
              <a:t>Подписывайтесь </a:t>
            </a:r>
            <a:endParaRPr lang="en-US" sz="1950">
              <a:solidFill>
                <a:schemeClr val="bg1"/>
              </a:solidFill>
              <a:latin typeface="Tahoma"/>
              <a:ea typeface="Tahoma"/>
            </a:endParaRPr>
          </a:p>
          <a:p>
            <a:pPr>
              <a:defRPr/>
            </a:pPr>
            <a:r>
              <a:rPr lang="ru-RU" sz="1950">
                <a:solidFill>
                  <a:schemeClr val="bg1"/>
                </a:solidFill>
                <a:latin typeface="Tahoma"/>
                <a:ea typeface="Tahoma"/>
              </a:rPr>
              <a:t>и читайте нас в соцсетях</a:t>
            </a:r>
            <a:endParaRPr lang="en-US" sz="195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8" name="Рисунок 7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74073" y="5390804"/>
            <a:ext cx="617210" cy="617210"/>
          </a:xfrm>
          <a:prstGeom prst="rect">
            <a:avLst/>
          </a:prstGeom>
        </p:spPr>
      </p:pic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16918" y="5390804"/>
            <a:ext cx="617210" cy="617210"/>
          </a:xfrm>
          <a:prstGeom prst="rect">
            <a:avLst/>
          </a:prstGeom>
        </p:spPr>
      </p:pic>
      <p:sp>
        <p:nvSpPr>
          <p:cNvPr id="10" name="Прямоугольник: скругленные углы 9"/>
          <p:cNvSpPr/>
          <p:nvPr/>
        </p:nvSpPr>
        <p:spPr bwMode="auto">
          <a:xfrm>
            <a:off x="7888941" y="2528047"/>
            <a:ext cx="3469341" cy="3479968"/>
          </a:xfrm>
          <a:prstGeom prst="roundRect">
            <a:avLst>
              <a:gd name="adj" fmla="val 52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  <a:ea typeface="Tahom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8183611" y="2828031"/>
            <a:ext cx="2880000" cy="2880000"/>
          </a:xfrm>
          <a:prstGeom prst="rect">
            <a:avLst/>
          </a:prstGeom>
        </p:spPr>
      </p:pic>
      <p:pic>
        <p:nvPicPr>
          <p:cNvPr id="12" name="Рисунок 11">
            <a:hlinkClick r:id="rId9"/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2631229" y="5390803"/>
            <a:ext cx="638813" cy="63881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 bwMode="auto">
          <a:xfrm>
            <a:off x="7898729" y="918390"/>
            <a:ext cx="2410209" cy="1196782"/>
            <a:chOff x="765768" y="4208512"/>
            <a:chExt cx="2239486" cy="1116997"/>
          </a:xfrm>
        </p:grpSpPr>
        <p:sp>
          <p:nvSpPr>
            <p:cNvPr id="14" name="Text Placeholder 3"/>
            <p:cNvSpPr txBox="1"/>
            <p:nvPr/>
          </p:nvSpPr>
          <p:spPr bwMode="auto">
            <a:xfrm>
              <a:off x="1087627" y="4208512"/>
              <a:ext cx="1917627" cy="234689"/>
            </a:xfrm>
            <a:prstGeom prst="rect">
              <a:avLst/>
            </a:prstGeom>
            <a:grpFill/>
          </p:spPr>
          <p:txBody>
            <a:bodyPr lIns="36000" tIns="36000" rIns="36000" bIns="36000" anchor="t"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065" indent="0">
                <a:lnSpc>
                  <a:spcPct val="100000"/>
                </a:lnSpc>
                <a:spcBef>
                  <a:spcPts val="100"/>
                </a:spcBef>
                <a:buNone/>
                <a:defRPr/>
              </a:pPr>
              <a:r>
                <a:rPr lang="en-US" sz="1750">
                  <a:solidFill>
                    <a:schemeClr val="bg1"/>
                  </a:solidFill>
                  <a:latin typeface="Tahoma"/>
                  <a:ea typeface="Tahoma"/>
                </a:rPr>
                <a:t>trassir.ru</a:t>
              </a:r>
              <a:endParaRPr lang="ru-RU" sz="175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 bwMode="auto">
            <a:xfrm>
              <a:off x="1087627" y="4649665"/>
              <a:ext cx="1917627" cy="234690"/>
            </a:xfrm>
            <a:prstGeom prst="rect">
              <a:avLst/>
            </a:prstGeom>
            <a:grpFill/>
          </p:spPr>
          <p:txBody>
            <a:bodyPr lIns="36000" tIns="36000" rIns="36000" bIns="36000"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58" indent="0">
                <a:lnSpc>
                  <a:spcPct val="100000"/>
                </a:lnSpc>
                <a:spcBef>
                  <a:spcPts val="100"/>
                </a:spcBef>
                <a:buNone/>
                <a:defRPr/>
              </a:pPr>
              <a:r>
                <a:rPr lang="en-US" sz="1800">
                  <a:solidFill>
                    <a:schemeClr val="bg1"/>
                  </a:solidFill>
                  <a:latin typeface="Tahoma"/>
                  <a:ea typeface="Tahoma"/>
                </a:rPr>
                <a:t>+7 495 822 4083</a:t>
              </a:r>
              <a:endParaRPr lang="ru-RU" sz="180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 bwMode="auto">
            <a:xfrm>
              <a:off x="1087627" y="5090819"/>
              <a:ext cx="1917627" cy="234690"/>
            </a:xfrm>
            <a:prstGeom prst="rect">
              <a:avLst/>
            </a:prstGeom>
            <a:grpFill/>
          </p:spPr>
          <p:txBody>
            <a:bodyPr lIns="36000" tIns="36000" rIns="36000" bIns="36000"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>
                  <a:solidFill>
                    <a:schemeClr val="tx1"/>
                  </a:solidFill>
                  <a:latin typeface="SB Sans Display Regular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58" indent="0">
                <a:lnSpc>
                  <a:spcPct val="100000"/>
                </a:lnSpc>
                <a:spcBef>
                  <a:spcPts val="100"/>
                </a:spcBef>
                <a:buNone/>
                <a:defRPr/>
              </a:pPr>
              <a:r>
                <a:rPr lang="en-US" sz="1800">
                  <a:solidFill>
                    <a:schemeClr val="bg1"/>
                  </a:solidFill>
                  <a:latin typeface="Tahoma"/>
                  <a:ea typeface="Tahoma"/>
                </a:rPr>
                <a:t>order@trassir.ru</a:t>
              </a:r>
              <a:endParaRPr lang="ru-RU" sz="1800">
                <a:solidFill>
                  <a:schemeClr val="bg1"/>
                </a:solidFill>
                <a:latin typeface="Tahoma"/>
                <a:ea typeface="Tahoma"/>
              </a:endParaRPr>
            </a:p>
          </p:txBody>
        </p:sp>
        <p:pic>
          <p:nvPicPr>
            <p:cNvPr id="17" name="object 13"/>
            <p:cNvPicPr/>
            <p:nvPr/>
          </p:nvPicPr>
          <p:blipFill>
            <a:blip r:embed="rId11"/>
            <a:stretch/>
          </p:blipFill>
          <p:spPr bwMode="auto">
            <a:xfrm>
              <a:off x="768350" y="5134041"/>
              <a:ext cx="196801" cy="146980"/>
            </a:xfrm>
            <a:prstGeom prst="rect">
              <a:avLst/>
            </a:prstGeom>
          </p:spPr>
        </p:pic>
        <p:pic>
          <p:nvPicPr>
            <p:cNvPr id="18" name="object 14"/>
            <p:cNvPicPr/>
            <p:nvPr/>
          </p:nvPicPr>
          <p:blipFill>
            <a:blip r:embed="rId12"/>
            <a:stretch/>
          </p:blipFill>
          <p:spPr bwMode="auto">
            <a:xfrm>
              <a:off x="788376" y="4699706"/>
              <a:ext cx="157487" cy="177829"/>
            </a:xfrm>
            <a:prstGeom prst="rect">
              <a:avLst/>
            </a:prstGeom>
          </p:spPr>
        </p:pic>
        <p:pic>
          <p:nvPicPr>
            <p:cNvPr id="19" name="object 15"/>
            <p:cNvPicPr/>
            <p:nvPr/>
          </p:nvPicPr>
          <p:blipFill>
            <a:blip r:embed="rId13"/>
            <a:stretch/>
          </p:blipFill>
          <p:spPr bwMode="auto">
            <a:xfrm>
              <a:off x="765768" y="4244969"/>
              <a:ext cx="199160" cy="198231"/>
            </a:xfrm>
            <a:prstGeom prst="rect">
              <a:avLst/>
            </a:prstGeom>
          </p:spPr>
        </p:pic>
      </p:grpSp>
      <p:sp>
        <p:nvSpPr>
          <p:cNvPr id="20" name="object 4"/>
          <p:cNvSpPr txBox="1"/>
          <p:nvPr/>
        </p:nvSpPr>
        <p:spPr bwMode="auto">
          <a:xfrm>
            <a:off x="801140" y="3049141"/>
            <a:ext cx="8243895" cy="1450909"/>
          </a:xfrm>
          <a:prstGeom prst="rect">
            <a:avLst/>
          </a:prstGeom>
        </p:spPr>
        <p:txBody>
          <a:bodyPr vert="horz"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47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Спасибо </a:t>
            </a:r>
            <a:endParaRPr/>
          </a:p>
          <a:p>
            <a:pPr>
              <a:defRPr/>
            </a:pPr>
            <a:r>
              <a:rPr lang="ru-RU" sz="47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0CB3289-3244-C3FD-C705-0431FE64D6F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DB89EE-380D-5218-6431-3A3CED08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1098" b="30263"/>
          <a:stretch/>
        </p:blipFill>
        <p:spPr bwMode="auto">
          <a:xfrm>
            <a:off x="528867" y="1161104"/>
            <a:ext cx="5192131" cy="4616451"/>
          </a:xfrm>
          <a:prstGeom prst="round2SameRect">
            <a:avLst>
              <a:gd name="adj1" fmla="val 4162"/>
              <a:gd name="adj2" fmla="val 0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3F0F6D4-9F17-0A73-8F04-C657427B92EB}"/>
              </a:ext>
            </a:extLst>
          </p:cNvPr>
          <p:cNvGrpSpPr/>
          <p:nvPr/>
        </p:nvGrpSpPr>
        <p:grpSpPr bwMode="auto">
          <a:xfrm>
            <a:off x="5588392" y="1283249"/>
            <a:ext cx="7242642" cy="4828428"/>
            <a:chOff x="5578496" y="1738470"/>
            <a:chExt cx="7244319" cy="4829546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364030B4-F88C-3663-E4C6-954538ECF690}"/>
                </a:ext>
              </a:extLst>
            </p:cNvPr>
            <p:cNvGrpSpPr/>
            <p:nvPr/>
          </p:nvGrpSpPr>
          <p:grpSpPr bwMode="auto">
            <a:xfrm>
              <a:off x="6530896" y="2346272"/>
              <a:ext cx="1872208" cy="411724"/>
              <a:chOff x="6530896" y="2346272"/>
              <a:chExt cx="1872208" cy="411724"/>
            </a:xfrm>
          </p:grpSpPr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42D72B67-0037-2118-A25B-B47DCC5FF5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95123" y="2346272"/>
                <a:ext cx="407981" cy="411724"/>
              </a:xfrm>
              <a:prstGeom prst="line">
                <a:avLst/>
              </a:prstGeom>
              <a:ln w="12700" cap="rnd">
                <a:solidFill>
                  <a:srgbClr val="848484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C9D3FBBD-8240-2B44-3803-64AF7A8011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30896" y="2346272"/>
                <a:ext cx="1464227" cy="0"/>
              </a:xfrm>
              <a:prstGeom prst="line">
                <a:avLst/>
              </a:prstGeom>
              <a:ln w="12700">
                <a:solidFill>
                  <a:srgbClr val="848484"/>
                </a:solidFill>
                <a:head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AEDD9D5D-6A23-78AD-E84B-6669337C95E1}"/>
                </a:ext>
              </a:extLst>
            </p:cNvPr>
            <p:cNvGrpSpPr/>
            <p:nvPr/>
          </p:nvGrpSpPr>
          <p:grpSpPr bwMode="auto">
            <a:xfrm>
              <a:off x="5996939" y="3052241"/>
              <a:ext cx="1671740" cy="416917"/>
              <a:chOff x="5996939" y="3052241"/>
              <a:chExt cx="1671740" cy="416917"/>
            </a:xfrm>
          </p:grpSpPr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0B436562-BED5-CA29-DDC7-F36F6915F0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51762" y="3052241"/>
                <a:ext cx="416917" cy="416917"/>
              </a:xfrm>
              <a:prstGeom prst="line">
                <a:avLst/>
              </a:prstGeom>
              <a:ln w="12700">
                <a:solidFill>
                  <a:srgbClr val="84848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id="{085F34E8-ACF7-6CC8-B4A7-DC9E1F92F9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96939" y="3057434"/>
                <a:ext cx="1263759" cy="0"/>
              </a:xfrm>
              <a:prstGeom prst="line">
                <a:avLst/>
              </a:prstGeom>
              <a:ln w="12700">
                <a:solidFill>
                  <a:srgbClr val="848484"/>
                </a:solidFill>
                <a:head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11B309AC-2851-E479-F006-F7FA21D1320F}"/>
                </a:ext>
              </a:extLst>
            </p:cNvPr>
            <p:cNvGrpSpPr/>
            <p:nvPr/>
          </p:nvGrpSpPr>
          <p:grpSpPr bwMode="auto">
            <a:xfrm>
              <a:off x="5996939" y="3990354"/>
              <a:ext cx="1402034" cy="416917"/>
              <a:chOff x="5996939" y="3990354"/>
              <a:chExt cx="1402034" cy="416917"/>
            </a:xfrm>
          </p:grpSpPr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A0678874-A954-A47C-6B1A-6F0AED580C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82056" y="3990354"/>
                <a:ext cx="416917" cy="416917"/>
              </a:xfrm>
              <a:prstGeom prst="line">
                <a:avLst/>
              </a:prstGeom>
              <a:ln w="12700">
                <a:solidFill>
                  <a:srgbClr val="84848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id="{23CFA1FF-C0B3-FCEE-CB04-2A6DB8441F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96939" y="3995547"/>
                <a:ext cx="994053" cy="0"/>
              </a:xfrm>
              <a:prstGeom prst="line">
                <a:avLst/>
              </a:prstGeom>
              <a:ln w="12700">
                <a:solidFill>
                  <a:srgbClr val="848484"/>
                </a:solidFill>
                <a:head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39AE325-A000-7074-7A11-8FE6E165054C}"/>
                </a:ext>
              </a:extLst>
            </p:cNvPr>
            <p:cNvGrpSpPr/>
            <p:nvPr/>
          </p:nvGrpSpPr>
          <p:grpSpPr bwMode="auto">
            <a:xfrm flipH="1">
              <a:off x="10253868" y="2488208"/>
              <a:ext cx="1402034" cy="416917"/>
              <a:chOff x="10253869" y="2488208"/>
              <a:chExt cx="1402034" cy="416917"/>
            </a:xfrm>
          </p:grpSpPr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DF83BC65-523B-B1A5-7E2D-A1494A018C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238986" y="2488208"/>
                <a:ext cx="416917" cy="416917"/>
              </a:xfrm>
              <a:prstGeom prst="line">
                <a:avLst/>
              </a:prstGeom>
              <a:ln w="12700">
                <a:solidFill>
                  <a:srgbClr val="05008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B8EE7C40-44EF-30B4-E191-972D884CE5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53869" y="2493401"/>
                <a:ext cx="994053" cy="0"/>
              </a:xfrm>
              <a:prstGeom prst="line">
                <a:avLst/>
              </a:prstGeom>
              <a:ln w="12700">
                <a:solidFill>
                  <a:srgbClr val="050081"/>
                </a:solidFill>
                <a:head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1" name="Диаграмма 50">
              <a:extLst>
                <a:ext uri="{FF2B5EF4-FFF2-40B4-BE49-F238E27FC236}">
                  <a16:creationId xmlns:a16="http://schemas.microsoft.com/office/drawing/2014/main" id="{DD423B09-555F-D688-9371-8FEFA1E1A5C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578496" y="1738470"/>
            <a:ext cx="7244319" cy="48295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2" name="TextBox 15">
              <a:extLst>
                <a:ext uri="{FF2B5EF4-FFF2-40B4-BE49-F238E27FC236}">
                  <a16:creationId xmlns:a16="http://schemas.microsoft.com/office/drawing/2014/main" id="{F3868BA3-3486-DD82-97D7-B21665B01EF8}"/>
                </a:ext>
              </a:extLst>
            </p:cNvPr>
            <p:cNvSpPr txBox="1"/>
            <p:nvPr/>
          </p:nvSpPr>
          <p:spPr bwMode="auto">
            <a:xfrm>
              <a:off x="9883627" y="1942773"/>
              <a:ext cx="1872208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ru-RU" sz="1450">
                  <a:solidFill>
                    <a:srgbClr val="050081"/>
                  </a:solidFill>
                  <a:latin typeface="Inter Medium"/>
                  <a:ea typeface="Inter Medium"/>
                </a:rPr>
                <a:t>Мошенничество</a:t>
              </a:r>
              <a:endParaRPr/>
            </a:p>
            <a:p>
              <a:pPr algn="r">
                <a:defRPr/>
              </a:pPr>
              <a:r>
                <a:rPr lang="ru-RU" sz="1450">
                  <a:solidFill>
                    <a:srgbClr val="050081"/>
                  </a:solidFill>
                  <a:latin typeface="Inter Medium"/>
                  <a:ea typeface="Inter Medium"/>
                </a:rPr>
                <a:t>сотрудников</a:t>
              </a:r>
              <a:endParaRPr/>
            </a:p>
          </p:txBody>
        </p: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CD43A3E8-63D2-4997-D6C5-8734C8D0D2BE}"/>
                </a:ext>
              </a:extLst>
            </p:cNvPr>
            <p:cNvSpPr txBox="1"/>
            <p:nvPr/>
          </p:nvSpPr>
          <p:spPr bwMode="auto">
            <a:xfrm>
              <a:off x="5882824" y="2510554"/>
              <a:ext cx="2160240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50">
                  <a:solidFill>
                    <a:srgbClr val="848484"/>
                  </a:solidFill>
                  <a:latin typeface="Inter Medium"/>
                  <a:ea typeface="Inter Medium"/>
                </a:rPr>
                <a:t>Мошенничество </a:t>
              </a:r>
              <a:endParaRPr/>
            </a:p>
            <a:p>
              <a:pPr>
                <a:defRPr/>
              </a:pPr>
              <a:r>
                <a:rPr lang="ru-RU" sz="1450">
                  <a:solidFill>
                    <a:srgbClr val="848484"/>
                  </a:solidFill>
                  <a:latin typeface="Inter Medium"/>
                  <a:ea typeface="Inter Medium"/>
                </a:rPr>
                <a:t>поставщиков</a:t>
              </a:r>
              <a:endParaRPr/>
            </a:p>
          </p:txBody>
        </p:sp>
        <p:sp>
          <p:nvSpPr>
            <p:cNvPr id="54" name="TextBox 23">
              <a:extLst>
                <a:ext uri="{FF2B5EF4-FFF2-40B4-BE49-F238E27FC236}">
                  <a16:creationId xmlns:a16="http://schemas.microsoft.com/office/drawing/2014/main" id="{491FA096-A82C-4649-1854-45E1951D4FFE}"/>
                </a:ext>
              </a:extLst>
            </p:cNvPr>
            <p:cNvSpPr txBox="1"/>
            <p:nvPr/>
          </p:nvSpPr>
          <p:spPr bwMode="auto">
            <a:xfrm>
              <a:off x="5882824" y="3437083"/>
              <a:ext cx="2160240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50">
                  <a:solidFill>
                    <a:srgbClr val="848484"/>
                  </a:solidFill>
                  <a:latin typeface="Inter Medium"/>
                  <a:ea typeface="Inter Medium"/>
                </a:rPr>
                <a:t>Кражи </a:t>
              </a:r>
              <a:endParaRPr/>
            </a:p>
            <a:p>
              <a:pPr>
                <a:defRPr/>
              </a:pPr>
              <a:r>
                <a:rPr lang="ru-RU" sz="1450">
                  <a:solidFill>
                    <a:srgbClr val="848484"/>
                  </a:solidFill>
                  <a:latin typeface="Inter Medium"/>
                  <a:ea typeface="Inter Medium"/>
                </a:rPr>
                <a:t>посетителей</a:t>
              </a:r>
              <a:endParaRPr/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F63A48A3-3994-3AE9-33B3-5C7FB3CDEF30}"/>
                </a:ext>
              </a:extLst>
            </p:cNvPr>
            <p:cNvSpPr txBox="1"/>
            <p:nvPr/>
          </p:nvSpPr>
          <p:spPr bwMode="auto">
            <a:xfrm>
              <a:off x="6386880" y="1785464"/>
              <a:ext cx="1944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00">
                  <a:solidFill>
                    <a:srgbClr val="848484"/>
                  </a:solidFill>
                  <a:latin typeface="Inter Medium"/>
                  <a:ea typeface="Inter Medium"/>
                </a:rPr>
                <a:t>Административные и другие</a:t>
              </a:r>
              <a:endParaRPr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F495D14-779C-1107-8EB0-097EA79E1AD5}"/>
                </a:ext>
              </a:extLst>
            </p:cNvPr>
            <p:cNvSpPr/>
            <p:nvPr/>
          </p:nvSpPr>
          <p:spPr bwMode="auto">
            <a:xfrm>
              <a:off x="8256351" y="3194620"/>
              <a:ext cx="1908561" cy="19085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r="5400000" algn="ctr" rotWithShape="0">
                <a:srgbClr val="0000C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latin typeface="Inter"/>
                <a:ea typeface="Inter"/>
              </a:endParaRPr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98FF0E0C-87F9-714A-A17A-5C9BAA692FF1}"/>
                </a:ext>
              </a:extLst>
            </p:cNvPr>
            <p:cNvSpPr txBox="1"/>
            <p:nvPr/>
          </p:nvSpPr>
          <p:spPr bwMode="auto">
            <a:xfrm>
              <a:off x="8187080" y="3627942"/>
              <a:ext cx="2160240" cy="62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3449">
                  <a:solidFill>
                    <a:srgbClr val="0F00E2"/>
                  </a:solidFill>
                  <a:latin typeface="Inter Medium"/>
                  <a:ea typeface="Inter Medium"/>
                </a:rPr>
                <a:t>2-2,5</a:t>
              </a:r>
              <a:r>
                <a:rPr lang="en-US" sz="3449">
                  <a:solidFill>
                    <a:srgbClr val="0F00E2"/>
                  </a:solidFill>
                  <a:latin typeface="Inter Medium"/>
                  <a:ea typeface="Inter Medium"/>
                </a:rPr>
                <a:t>%</a:t>
              </a:r>
              <a:endParaRPr lang="ru-RU" sz="3449">
                <a:solidFill>
                  <a:srgbClr val="0F00E2"/>
                </a:solidFill>
                <a:latin typeface="Inter Medium"/>
                <a:ea typeface="Inter Medium"/>
              </a:endParaRPr>
            </a:p>
          </p:txBody>
        </p:sp>
        <p:sp>
          <p:nvSpPr>
            <p:cNvPr id="58" name="TextBox 21">
              <a:extLst>
                <a:ext uri="{FF2B5EF4-FFF2-40B4-BE49-F238E27FC236}">
                  <a16:creationId xmlns:a16="http://schemas.microsoft.com/office/drawing/2014/main" id="{D8A5BAFA-2052-5088-A25D-341B66CC7CFC}"/>
                </a:ext>
              </a:extLst>
            </p:cNvPr>
            <p:cNvSpPr txBox="1"/>
            <p:nvPr/>
          </p:nvSpPr>
          <p:spPr bwMode="auto">
            <a:xfrm>
              <a:off x="8187080" y="4131998"/>
              <a:ext cx="2160240" cy="418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100">
                  <a:solidFill>
                    <a:srgbClr val="0F00E2"/>
                  </a:solidFill>
                  <a:latin typeface="Inter Medium"/>
                  <a:ea typeface="Inter Medium"/>
                </a:rPr>
                <a:t>от оборота</a:t>
              </a:r>
              <a:endParaRPr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771C544-0ED7-25EC-6C84-DAAE73C90178}"/>
              </a:ext>
            </a:extLst>
          </p:cNvPr>
          <p:cNvGrpSpPr/>
          <p:nvPr/>
        </p:nvGrpSpPr>
        <p:grpSpPr bwMode="auto">
          <a:xfrm>
            <a:off x="661170" y="1376837"/>
            <a:ext cx="5192890" cy="3283134"/>
            <a:chOff x="661175" y="1188665"/>
            <a:chExt cx="5194092" cy="328389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B83D2615-4CF7-4D92-E29C-B6A1B88AFA0B}"/>
                </a:ext>
              </a:extLst>
            </p:cNvPr>
            <p:cNvGrpSpPr/>
            <p:nvPr/>
          </p:nvGrpSpPr>
          <p:grpSpPr bwMode="auto">
            <a:xfrm>
              <a:off x="661175" y="1188665"/>
              <a:ext cx="5194092" cy="3283894"/>
              <a:chOff x="661175" y="1188665"/>
              <a:chExt cx="5194092" cy="3283894"/>
            </a:xfrm>
          </p:grpSpPr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E3DAE3A6-6F99-4D7E-973F-1AE19A58EB9E}"/>
                  </a:ext>
                </a:extLst>
              </p:cNvPr>
              <p:cNvSpPr/>
              <p:nvPr/>
            </p:nvSpPr>
            <p:spPr bwMode="auto">
              <a:xfrm>
                <a:off x="661175" y="1188665"/>
                <a:ext cx="4932272" cy="3283894"/>
              </a:xfrm>
              <a:prstGeom prst="roundRect">
                <a:avLst>
                  <a:gd name="adj" fmla="val 646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77800" dir="5400000" algn="ctr" rotWithShape="0">
                  <a:srgbClr val="0000C8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latin typeface="Inter"/>
                  <a:ea typeface="Inter"/>
                  <a:cs typeface="Inter"/>
                </a:endParaRPr>
              </a:p>
            </p:txBody>
          </p:sp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A3216F83-01A0-EE4B-DC82-FF9D09091B9F}"/>
                  </a:ext>
                </a:extLst>
              </p:cNvPr>
              <p:cNvSpPr txBox="1"/>
              <p:nvPr/>
            </p:nvSpPr>
            <p:spPr bwMode="auto">
              <a:xfrm>
                <a:off x="820936" y="1418736"/>
                <a:ext cx="4614918" cy="5848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19" tIns="45709" rIns="91419" bIns="45709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sz="1600" b="1">
                    <a:solidFill>
                      <a:srgbClr val="050080"/>
                    </a:solidFill>
                    <a:latin typeface="Inter Bold"/>
                    <a:cs typeface="Calibri"/>
                  </a:rPr>
                  <a:t>Годовые финансовые потери в сегменте </a:t>
                </a:r>
                <a:endParaRPr>
                  <a:solidFill>
                    <a:srgbClr val="050080"/>
                  </a:solidFill>
                </a:endParaRPr>
              </a:p>
              <a:p>
                <a:pPr>
                  <a:defRPr/>
                </a:pPr>
                <a:r>
                  <a:rPr lang="ru-RU" sz="1600" b="1">
                    <a:solidFill>
                      <a:srgbClr val="050080"/>
                    </a:solidFill>
                    <a:latin typeface="Inter Bold"/>
                    <a:cs typeface="Calibri"/>
                  </a:rPr>
                  <a:t>ретейл из-за мошенничества сотрудников:</a:t>
                </a:r>
                <a:endParaRPr>
                  <a:solidFill>
                    <a:srgbClr val="050080"/>
                  </a:solidFill>
                </a:endParaRPr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CCD89C05-3D14-7114-78F8-B4153AD86426}"/>
                  </a:ext>
                </a:extLst>
              </p:cNvPr>
              <p:cNvGrpSpPr/>
              <p:nvPr/>
            </p:nvGrpSpPr>
            <p:grpSpPr bwMode="auto">
              <a:xfrm>
                <a:off x="805607" y="2365880"/>
                <a:ext cx="5049660" cy="1595972"/>
                <a:chOff x="811131" y="2365880"/>
                <a:chExt cx="5754294" cy="1595972"/>
              </a:xfrm>
            </p:grpSpPr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5B956232-9EDD-C84B-200B-DAF50353BE1E}"/>
                    </a:ext>
                  </a:extLst>
                </p:cNvPr>
                <p:cNvGrpSpPr/>
                <p:nvPr/>
              </p:nvGrpSpPr>
              <p:grpSpPr bwMode="auto">
                <a:xfrm>
                  <a:off x="893159" y="3324852"/>
                  <a:ext cx="5272878" cy="637000"/>
                  <a:chOff x="888729" y="3839448"/>
                  <a:chExt cx="4755231" cy="330367"/>
                </a:xfrm>
              </p:grpSpPr>
              <p:sp>
                <p:nvSpPr>
                  <p:cNvPr id="44" name="Прямоугольник 43">
                    <a:extLst>
                      <a:ext uri="{FF2B5EF4-FFF2-40B4-BE49-F238E27FC236}">
                        <a16:creationId xmlns:a16="http://schemas.microsoft.com/office/drawing/2014/main" id="{EB990CDF-D1C5-4B76-1C3A-237C261CC2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8729" y="3839449"/>
                    <a:ext cx="1584175" cy="330366"/>
                  </a:xfrm>
                  <a:prstGeom prst="rect">
                    <a:avLst/>
                  </a:prstGeom>
                  <a:solidFill>
                    <a:srgbClr val="0F00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5" name="Прямоугольник 44">
                    <a:extLst>
                      <a:ext uri="{FF2B5EF4-FFF2-40B4-BE49-F238E27FC236}">
                        <a16:creationId xmlns:a16="http://schemas.microsoft.com/office/drawing/2014/main" id="{814B6D24-9500-1ED4-613A-6C88BF3999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75609" y="3839448"/>
                    <a:ext cx="1584175" cy="330366"/>
                  </a:xfrm>
                  <a:prstGeom prst="rect">
                    <a:avLst/>
                  </a:prstGeom>
                  <a:solidFill>
                    <a:srgbClr val="8E005A"/>
                  </a:solidFill>
                  <a:ln>
                    <a:noFill/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6" name="Прямоугольник 45">
                    <a:extLst>
                      <a:ext uri="{FF2B5EF4-FFF2-40B4-BE49-F238E27FC236}">
                        <a16:creationId xmlns:a16="http://schemas.microsoft.com/office/drawing/2014/main" id="{91D72E9F-E2C8-0A38-67BF-973E9A203F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59785" y="3839448"/>
                    <a:ext cx="1584175" cy="330366"/>
                  </a:xfrm>
                  <a:prstGeom prst="rect">
                    <a:avLst/>
                  </a:prstGeom>
                  <a:solidFill>
                    <a:srgbClr val="E20000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37" name="TextBox 55">
                  <a:extLst>
                    <a:ext uri="{FF2B5EF4-FFF2-40B4-BE49-F238E27FC236}">
                      <a16:creationId xmlns:a16="http://schemas.microsoft.com/office/drawing/2014/main" id="{B88ACDC4-F5EE-48FF-6F87-3D7B368B19ED}"/>
                    </a:ext>
                  </a:extLst>
                </p:cNvPr>
                <p:cNvSpPr txBox="1"/>
                <p:nvPr/>
              </p:nvSpPr>
              <p:spPr bwMode="auto">
                <a:xfrm>
                  <a:off x="1195928" y="2776419"/>
                  <a:ext cx="1087989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ru-RU" sz="2000">
                      <a:solidFill>
                        <a:srgbClr val="0F00E2"/>
                      </a:solidFill>
                    </a:rPr>
                    <a:t>100</a:t>
                  </a:r>
                  <a:endParaRPr sz="2799"/>
                </a:p>
              </p:txBody>
            </p:sp>
            <p:sp>
              <p:nvSpPr>
                <p:cNvPr id="38" name="TextBox 56">
                  <a:extLst>
                    <a:ext uri="{FF2B5EF4-FFF2-40B4-BE49-F238E27FC236}">
                      <a16:creationId xmlns:a16="http://schemas.microsoft.com/office/drawing/2014/main" id="{356E4924-ABBF-D100-86FF-56100694AA66}"/>
                    </a:ext>
                  </a:extLst>
                </p:cNvPr>
                <p:cNvSpPr txBox="1"/>
                <p:nvPr/>
              </p:nvSpPr>
              <p:spPr bwMode="auto">
                <a:xfrm>
                  <a:off x="2919105" y="2776419"/>
                  <a:ext cx="1267709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ru-RU" sz="2000">
                      <a:solidFill>
                        <a:srgbClr val="8E005A"/>
                      </a:solidFill>
                    </a:rPr>
                    <a:t>2500+</a:t>
                  </a:r>
                  <a:endParaRPr sz="2799">
                    <a:solidFill>
                      <a:srgbClr val="8E005A"/>
                    </a:solidFill>
                  </a:endParaRPr>
                </a:p>
              </p:txBody>
            </p:sp>
            <p:sp>
              <p:nvSpPr>
                <p:cNvPr id="39" name="TextBox 57">
                  <a:extLst>
                    <a:ext uri="{FF2B5EF4-FFF2-40B4-BE49-F238E27FC236}">
                      <a16:creationId xmlns:a16="http://schemas.microsoft.com/office/drawing/2014/main" id="{7CCCCD52-04E0-7257-686A-388B3D686020}"/>
                    </a:ext>
                  </a:extLst>
                </p:cNvPr>
                <p:cNvSpPr txBox="1"/>
                <p:nvPr/>
              </p:nvSpPr>
              <p:spPr bwMode="auto">
                <a:xfrm>
                  <a:off x="4525610" y="2776419"/>
                  <a:ext cx="1524306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ru-RU" sz="2000">
                      <a:solidFill>
                        <a:srgbClr val="E20000"/>
                      </a:solidFill>
                    </a:rPr>
                    <a:t>25 000+</a:t>
                  </a:r>
                  <a:endParaRPr sz="2799"/>
                </a:p>
              </p:txBody>
            </p:sp>
            <p:sp>
              <p:nvSpPr>
                <p:cNvPr id="40" name="TextBox 58">
                  <a:extLst>
                    <a:ext uri="{FF2B5EF4-FFF2-40B4-BE49-F238E27FC236}">
                      <a16:creationId xmlns:a16="http://schemas.microsoft.com/office/drawing/2014/main" id="{78685BD5-D5AE-13E6-B42B-FC44328A3BC8}"/>
                    </a:ext>
                  </a:extLst>
                </p:cNvPr>
                <p:cNvSpPr txBox="1"/>
                <p:nvPr/>
              </p:nvSpPr>
              <p:spPr bwMode="auto">
                <a:xfrm>
                  <a:off x="967245" y="3465414"/>
                  <a:ext cx="2088232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2000">
                      <a:solidFill>
                        <a:schemeClr val="bg1"/>
                      </a:solidFill>
                    </a:rPr>
                    <a:t>&gt;</a:t>
                  </a:r>
                  <a:r>
                    <a:rPr lang="ru-RU" sz="2000">
                      <a:solidFill>
                        <a:schemeClr val="bg1"/>
                      </a:solidFill>
                    </a:rPr>
                    <a:t>200 млн</a:t>
                  </a:r>
                  <a:endParaRPr sz="2799"/>
                </a:p>
              </p:txBody>
            </p:sp>
            <p:sp>
              <p:nvSpPr>
                <p:cNvPr id="41" name="TextBox 59">
                  <a:extLst>
                    <a:ext uri="{FF2B5EF4-FFF2-40B4-BE49-F238E27FC236}">
                      <a16:creationId xmlns:a16="http://schemas.microsoft.com/office/drawing/2014/main" id="{EE0AEE3C-E4DA-6ABF-1604-111548975A0B}"/>
                    </a:ext>
                  </a:extLst>
                </p:cNvPr>
                <p:cNvSpPr txBox="1"/>
                <p:nvPr/>
              </p:nvSpPr>
              <p:spPr bwMode="auto">
                <a:xfrm>
                  <a:off x="2720566" y="3465414"/>
                  <a:ext cx="2088232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2000">
                      <a:solidFill>
                        <a:schemeClr val="bg1"/>
                      </a:solidFill>
                    </a:rPr>
                    <a:t>&gt;42</a:t>
                  </a:r>
                  <a:r>
                    <a:rPr lang="ru-RU" sz="2000">
                      <a:solidFill>
                        <a:schemeClr val="bg1"/>
                      </a:solidFill>
                    </a:rPr>
                    <a:t>0 млн</a:t>
                  </a:r>
                  <a:endParaRPr sz="2799"/>
                </a:p>
              </p:txBody>
            </p:sp>
            <p:sp>
              <p:nvSpPr>
                <p:cNvPr id="42" name="TextBox 60">
                  <a:extLst>
                    <a:ext uri="{FF2B5EF4-FFF2-40B4-BE49-F238E27FC236}">
                      <a16:creationId xmlns:a16="http://schemas.microsoft.com/office/drawing/2014/main" id="{095BAFAC-823D-9EA0-D054-B91EA86F3C5B}"/>
                    </a:ext>
                  </a:extLst>
                </p:cNvPr>
                <p:cNvSpPr txBox="1"/>
                <p:nvPr/>
              </p:nvSpPr>
              <p:spPr bwMode="auto">
                <a:xfrm>
                  <a:off x="4477193" y="3465414"/>
                  <a:ext cx="2088232" cy="307777"/>
                </a:xfrm>
                <a:prstGeom prst="rect">
                  <a:avLst/>
                </a:prstGeom>
                <a:grpFill/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2800" b="1" kern="1200">
                      <a:gradFill>
                        <a:gsLst>
                          <a:gs pos="0">
                            <a:srgbClr val="1100E6"/>
                          </a:gs>
                          <a:gs pos="51400">
                            <a:srgbClr val="4401AA"/>
                          </a:gs>
                          <a:gs pos="100000">
                            <a:srgbClr val="A00046"/>
                          </a:gs>
                        </a:gsLst>
                        <a:lin ang="0" scaled="0"/>
                      </a:gradFill>
                      <a:latin typeface="Inter"/>
                      <a:ea typeface="Inter"/>
                      <a:cs typeface="Inter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2000">
                      <a:solidFill>
                        <a:schemeClr val="bg1"/>
                      </a:solidFill>
                    </a:rPr>
                    <a:t>&gt;2</a:t>
                  </a:r>
                  <a:r>
                    <a:rPr lang="ru-RU" sz="2000">
                      <a:solidFill>
                        <a:schemeClr val="bg1"/>
                      </a:solidFill>
                    </a:rPr>
                    <a:t>0 млрд</a:t>
                  </a:r>
                  <a:endParaRPr sz="2799"/>
                </a:p>
              </p:txBody>
            </p:sp>
            <p:sp>
              <p:nvSpPr>
                <p:cNvPr id="43" name="TextBox 54">
                  <a:extLst>
                    <a:ext uri="{FF2B5EF4-FFF2-40B4-BE49-F238E27FC236}">
                      <a16:creationId xmlns:a16="http://schemas.microsoft.com/office/drawing/2014/main" id="{8D707CC0-0F94-0FA0-8CDB-2DD7D85163A0}"/>
                    </a:ext>
                  </a:extLst>
                </p:cNvPr>
                <p:cNvSpPr txBox="1"/>
                <p:nvPr/>
              </p:nvSpPr>
              <p:spPr bwMode="auto">
                <a:xfrm>
                  <a:off x="811131" y="2365880"/>
                  <a:ext cx="2794931" cy="3078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sz="1400">
                      <a:solidFill>
                        <a:srgbClr val="050080"/>
                      </a:solidFill>
                      <a:latin typeface="Inter" panose="02000503000000020004" pitchFamily="2" charset="0"/>
                      <a:ea typeface="Inter" panose="02000503000000020004" pitchFamily="2" charset="0"/>
                      <a:cs typeface="Calibri"/>
                    </a:rPr>
                    <a:t>Количество точек сети: </a:t>
                  </a:r>
                  <a:endParaRPr lang="ru-RU" sz="1400">
                    <a:solidFill>
                      <a:srgbClr val="050080"/>
                    </a:solidFill>
                    <a:latin typeface="Inter" panose="02000503000000020004" pitchFamily="2" charset="0"/>
                    <a:ea typeface="Inter" panose="02000503000000020004" pitchFamily="2" charset="0"/>
                  </a:endParaRPr>
                </a:p>
              </p:txBody>
            </p:sp>
          </p:grpSp>
        </p:grpSp>
        <p:sp>
          <p:nvSpPr>
            <p:cNvPr id="30" name="Левая фигурная скобка 29">
              <a:extLst>
                <a:ext uri="{FF2B5EF4-FFF2-40B4-BE49-F238E27FC236}">
                  <a16:creationId xmlns:a16="http://schemas.microsoft.com/office/drawing/2014/main" id="{CE630115-71B5-050C-5D97-230B62A6FEF7}"/>
                </a:ext>
              </a:extLst>
            </p:cNvPr>
            <p:cNvSpPr/>
            <p:nvPr/>
          </p:nvSpPr>
          <p:spPr bwMode="auto">
            <a:xfrm rot="5400000">
              <a:off x="1573292" y="2430446"/>
              <a:ext cx="163367" cy="1541520"/>
            </a:xfrm>
            <a:prstGeom prst="leftBrace">
              <a:avLst>
                <a:gd name="adj1" fmla="val 65985"/>
                <a:gd name="adj2" fmla="val 50000"/>
              </a:avLst>
            </a:prstGeom>
            <a:ln w="12700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/>
            </a:p>
          </p:txBody>
        </p:sp>
        <p:sp>
          <p:nvSpPr>
            <p:cNvPr id="31" name="Левая фигурная скобка 30">
              <a:extLst>
                <a:ext uri="{FF2B5EF4-FFF2-40B4-BE49-F238E27FC236}">
                  <a16:creationId xmlns:a16="http://schemas.microsoft.com/office/drawing/2014/main" id="{6EDDC991-C8E6-C2CD-A957-D93BB269EBCF}"/>
                </a:ext>
              </a:extLst>
            </p:cNvPr>
            <p:cNvSpPr/>
            <p:nvPr/>
          </p:nvSpPr>
          <p:spPr bwMode="auto">
            <a:xfrm rot="5400000">
              <a:off x="3097650" y="2423284"/>
              <a:ext cx="163367" cy="1541520"/>
            </a:xfrm>
            <a:prstGeom prst="leftBrace">
              <a:avLst>
                <a:gd name="adj1" fmla="val 65985"/>
                <a:gd name="adj2" fmla="val 50000"/>
              </a:avLst>
            </a:prstGeom>
            <a:ln w="12700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/>
            </a:p>
          </p:txBody>
        </p:sp>
        <p:sp>
          <p:nvSpPr>
            <p:cNvPr id="32" name="Левая фигурная скобка 31">
              <a:extLst>
                <a:ext uri="{FF2B5EF4-FFF2-40B4-BE49-F238E27FC236}">
                  <a16:creationId xmlns:a16="http://schemas.microsoft.com/office/drawing/2014/main" id="{01587684-5B86-F693-456F-6FA30BD42153}"/>
                </a:ext>
              </a:extLst>
            </p:cNvPr>
            <p:cNvSpPr/>
            <p:nvPr/>
          </p:nvSpPr>
          <p:spPr bwMode="auto">
            <a:xfrm rot="5400000">
              <a:off x="4640487" y="2420547"/>
              <a:ext cx="163367" cy="1541520"/>
            </a:xfrm>
            <a:prstGeom prst="leftBrace">
              <a:avLst>
                <a:gd name="adj1" fmla="val 65985"/>
                <a:gd name="adj2" fmla="val 50000"/>
              </a:avLst>
            </a:prstGeom>
            <a:ln w="12700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2721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-24794" t="4364" b="10316"/>
          <a:stretch/>
        </p:blipFill>
        <p:spPr bwMode="auto">
          <a:xfrm>
            <a:off x="515939" y="915019"/>
            <a:ext cx="11125200" cy="5626768"/>
          </a:xfrm>
          <a:prstGeom prst="roundRect">
            <a:avLst>
              <a:gd name="adj" fmla="val 2952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 bwMode="auto">
          <a:xfrm>
            <a:off x="677574" y="1866576"/>
            <a:ext cx="1099848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Благодаря  встроенным алгоритмам поиска подозрительных ситуаций решение позволяет быстро и эффективно расследовать инциденты воровства и ошибок кассиров и покупателей в кассовой зоне 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751728" y="1161478"/>
            <a:ext cx="11206150" cy="666849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Интеллектуальное решение для контроля кассовых операций в розничном ретейле:</a:t>
            </a:r>
            <a:endParaRPr/>
          </a:p>
        </p:txBody>
      </p:sp>
      <p:pic>
        <p:nvPicPr>
          <p:cNvPr id="15" name="Picture 3" descr="E:\WORK\Trassir\презентация pos\Новая поинт\4x\05Asset 27@4x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92798" y="2359897"/>
            <a:ext cx="3685322" cy="4181890"/>
          </a:xfrm>
          <a:prstGeom prst="rect">
            <a:avLst/>
          </a:prstGeom>
          <a:noFill/>
        </p:spPr>
      </p:pic>
      <p:pic>
        <p:nvPicPr>
          <p:cNvPr id="16" name="Picture 14" descr="E:\WORK\Trassir\презентация pos\Новая поинт\4x\05Asset 7@4x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609724" y="3186356"/>
            <a:ext cx="1639408" cy="726697"/>
          </a:xfrm>
          <a:prstGeom prst="rect">
            <a:avLst/>
          </a:prstGeom>
          <a:noFill/>
        </p:spPr>
      </p:pic>
      <p:pic>
        <p:nvPicPr>
          <p:cNvPr id="17" name="Picture 4" descr="E:\WORK\Trassir\презентация pos\Новая поинт\4x\05Asset 28@4x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220814" y="2359897"/>
            <a:ext cx="3672626" cy="4181890"/>
          </a:xfrm>
          <a:prstGeom prst="rect">
            <a:avLst/>
          </a:prstGeom>
          <a:noFill/>
        </p:spPr>
      </p:pic>
      <p:pic>
        <p:nvPicPr>
          <p:cNvPr id="18" name="Picture 5" descr="E:\WORK\Trassir\презентация pos\Новая поинт\4x\05Asset 29@4x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892372" y="2359897"/>
            <a:ext cx="3672626" cy="4181890"/>
          </a:xfrm>
          <a:prstGeom prst="rect">
            <a:avLst/>
          </a:prstGeom>
          <a:noFill/>
        </p:spPr>
      </p:pic>
      <p:pic>
        <p:nvPicPr>
          <p:cNvPr id="19" name="Picture 6" descr="E:\WORK\Trassir\презентация pos\Новая поинт\4x\05Asset 30@4x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468303" y="3577558"/>
            <a:ext cx="2450533" cy="844355"/>
          </a:xfrm>
          <a:prstGeom prst="rect">
            <a:avLst/>
          </a:prstGeom>
          <a:noFill/>
        </p:spPr>
      </p:pic>
      <p:pic>
        <p:nvPicPr>
          <p:cNvPr id="20" name="Picture 7" descr="E:\WORK\Trassir\презентация pos\Новая поинт\4x\05Asset 31@4x.pn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5300684" y="2703906"/>
            <a:ext cx="1371283" cy="495185"/>
          </a:xfrm>
          <a:prstGeom prst="rect">
            <a:avLst/>
          </a:prstGeom>
          <a:noFill/>
        </p:spPr>
      </p:pic>
      <p:pic>
        <p:nvPicPr>
          <p:cNvPr id="21" name="Picture 8" descr="E:\WORK\Trassir\презентация pos\Новая поинт\4x\05Asset 32@4x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5300684" y="3355111"/>
            <a:ext cx="1418898" cy="634853"/>
          </a:xfrm>
          <a:prstGeom prst="rect">
            <a:avLst/>
          </a:prstGeom>
          <a:noFill/>
        </p:spPr>
      </p:pic>
      <p:pic>
        <p:nvPicPr>
          <p:cNvPr id="22" name="Picture 9" descr="E:\WORK\Trassir\презентация pos\Новая поинт\4x\05Asset 33@4x.pn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5660641" y="4178759"/>
            <a:ext cx="720558" cy="603110"/>
          </a:xfrm>
          <a:prstGeom prst="rect">
            <a:avLst/>
          </a:prstGeom>
          <a:noFill/>
        </p:spPr>
      </p:pic>
      <p:pic>
        <p:nvPicPr>
          <p:cNvPr id="23" name="Picture 11" descr="E:\WORK\Trassir\презентация pos\Новая поинт\4x\05Asset 35@4x.png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1499314" y="4034430"/>
            <a:ext cx="1864430" cy="876618"/>
          </a:xfrm>
          <a:prstGeom prst="rect">
            <a:avLst/>
          </a:prstGeom>
          <a:noFill/>
        </p:spPr>
      </p:pic>
      <p:pic>
        <p:nvPicPr>
          <p:cNvPr id="26" name="Picture 15" descr="E:\WORK\Trassir\презентация pos\Новая поинт\4x\05Asset 6@4x.png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2147154" y="3313298"/>
            <a:ext cx="521399" cy="423021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 bwMode="auto">
          <a:xfrm>
            <a:off x="4499428" y="5184208"/>
            <a:ext cx="3027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Поиск и отбор событий </a:t>
            </a:r>
            <a:endParaRPr/>
          </a:p>
          <a:p>
            <a:pPr algn="ctr"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по параметрам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952754" y="5112217"/>
            <a:ext cx="29516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События с кассы и весового контроля синхронизированы </a:t>
            </a:r>
            <a:endParaRPr/>
          </a:p>
          <a:p>
            <a:pPr algn="ctr"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с видеопотоком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8158289" y="4939784"/>
            <a:ext cx="306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Вывод тревожных событий оператору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Просмотр моментов в записи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Формирование отчетности</a:t>
            </a:r>
            <a:endParaRPr/>
          </a:p>
        </p:txBody>
      </p:sp>
      <p:sp>
        <p:nvSpPr>
          <p:cNvPr id="33" name="Равнобедренный треугольник 32"/>
          <p:cNvSpPr/>
          <p:nvPr/>
        </p:nvSpPr>
        <p:spPr bwMode="auto">
          <a:xfrm rot="5400000">
            <a:off x="3878640" y="3424721"/>
            <a:ext cx="415499" cy="295564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11125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  <p:sp>
        <p:nvSpPr>
          <p:cNvPr id="34" name="Равнобедренный треугольник 33"/>
          <p:cNvSpPr/>
          <p:nvPr/>
        </p:nvSpPr>
        <p:spPr bwMode="auto">
          <a:xfrm rot="5400000">
            <a:off x="3878640" y="4274130"/>
            <a:ext cx="415499" cy="295564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11125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 bwMode="auto">
          <a:xfrm rot="5400000">
            <a:off x="7536841" y="3999420"/>
            <a:ext cx="415499" cy="295564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11125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 bwMode="auto">
          <a:xfrm rot="5400000">
            <a:off x="3796782" y="3424724"/>
            <a:ext cx="415499" cy="295564"/>
          </a:xfrm>
          <a:prstGeom prst="triangle">
            <a:avLst>
              <a:gd name="adj" fmla="val 50000"/>
            </a:avLst>
          </a:prstGeom>
          <a:solidFill>
            <a:srgbClr val="0E00D2"/>
          </a:solidFill>
          <a:ln w="111125" cap="rnd">
            <a:noFill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 bwMode="auto">
          <a:xfrm rot="5400000">
            <a:off x="3796782" y="4277071"/>
            <a:ext cx="415499" cy="295564"/>
          </a:xfrm>
          <a:prstGeom prst="triangle">
            <a:avLst>
              <a:gd name="adj" fmla="val 50000"/>
            </a:avLst>
          </a:prstGeom>
          <a:solidFill>
            <a:srgbClr val="0E00D2"/>
          </a:solidFill>
          <a:ln w="111125" cap="rnd">
            <a:noFill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  <p:sp>
        <p:nvSpPr>
          <p:cNvPr id="38" name="Равнобедренный треугольник 37"/>
          <p:cNvSpPr/>
          <p:nvPr/>
        </p:nvSpPr>
        <p:spPr bwMode="auto">
          <a:xfrm rot="5400000">
            <a:off x="7460700" y="4000841"/>
            <a:ext cx="415499" cy="295564"/>
          </a:xfrm>
          <a:prstGeom prst="triangle">
            <a:avLst>
              <a:gd name="adj" fmla="val 50000"/>
            </a:avLst>
          </a:prstGeom>
          <a:solidFill>
            <a:srgbClr val="0E00D2"/>
          </a:solidFill>
          <a:ln w="111125" cap="rnd">
            <a:noFill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24"/>
          <p:cNvSpPr/>
          <p:nvPr/>
        </p:nvSpPr>
        <p:spPr bwMode="auto">
          <a:xfrm rot="5400000">
            <a:off x="3505899" y="-1606410"/>
            <a:ext cx="5124450" cy="11118571"/>
          </a:xfrm>
          <a:prstGeom prst="roundRect">
            <a:avLst>
              <a:gd name="adj" fmla="val 4133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rgbClr val="0000C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 algn="ctr">
              <a:buClr>
                <a:srgbClr val="FF0000"/>
              </a:buClr>
              <a:buSzPct val="112000"/>
              <a:defRPr/>
            </a:pPr>
            <a:endParaRPr lang="ru-RU" sz="2400">
              <a:latin typeface="Tahoma"/>
              <a:ea typeface="Tahoma"/>
              <a:cs typeface="Tahoma"/>
            </a:endParaRPr>
          </a:p>
        </p:txBody>
      </p:sp>
      <p:sp>
        <p:nvSpPr>
          <p:cNvPr id="8" name="Прямоугольник: скругленные верхние углы 7"/>
          <p:cNvSpPr/>
          <p:nvPr/>
        </p:nvSpPr>
        <p:spPr bwMode="auto">
          <a:xfrm rot="5400000">
            <a:off x="773531" y="1364081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object 4"/>
          <p:cNvSpPr txBox="1"/>
          <p:nvPr/>
        </p:nvSpPr>
        <p:spPr bwMode="auto">
          <a:xfrm>
            <a:off x="694316" y="1549708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ru-RU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1</a:t>
            </a:r>
            <a:endParaRPr lang="en-US" sz="20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444666" y="1543204"/>
            <a:ext cx="9618432" cy="50578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ru-RU" b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100+ </a:t>
            </a: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готовых инцидентов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Конструктор создания новых инцидентов</a:t>
            </a:r>
            <a:endParaRPr lang="en-US">
              <a:solidFill>
                <a:srgbClr val="050081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Гибкий фильтр и поиск по кассовым событиям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Поддержка </a:t>
            </a:r>
            <a:r>
              <a:rPr lang="ru-RU" b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15+</a:t>
            </a: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 кассовых систем, в том числе самых популярных (</a:t>
            </a:r>
            <a:r>
              <a:rPr lang="ru-RU" err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SetRetail</a:t>
            </a:r>
            <a:r>
              <a:rPr lang="ru-RU">
                <a:solidFill>
                  <a:srgbClr val="0E00D2"/>
                </a:solidFill>
                <a:latin typeface="Tahoma"/>
                <a:ea typeface="Tahoma"/>
                <a:cs typeface="Tahoma"/>
              </a:rPr>
              <a:t>, </a:t>
            </a:r>
            <a:r>
              <a:rPr lang="ru-RU" err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Atol</a:t>
            </a:r>
            <a:r>
              <a:rPr lang="ru-RU">
                <a:solidFill>
                  <a:srgbClr val="0E00D2"/>
                </a:solidFill>
                <a:latin typeface="Tahoma"/>
                <a:ea typeface="Tahoma"/>
                <a:cs typeface="Tahoma"/>
              </a:rPr>
              <a:t>, </a:t>
            </a:r>
            <a:r>
              <a:rPr lang="ru-RU" err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Artix</a:t>
            </a:r>
            <a:r>
              <a:rPr lang="ru-RU">
                <a:solidFill>
                  <a:srgbClr val="0E00D2"/>
                </a:solidFill>
                <a:latin typeface="Tahoma"/>
                <a:ea typeface="Tahoma"/>
                <a:cs typeface="Tahoma"/>
              </a:rPr>
              <a:t>, УКМ и др.</a:t>
            </a: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)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Универсальный протокол для подключения любой кассовой системы к </a:t>
            </a:r>
            <a:r>
              <a:rPr lang="en-US">
                <a:solidFill>
                  <a:srgbClr val="050081"/>
                </a:solidFill>
                <a:latin typeface="Tahoma"/>
                <a:ea typeface="Tahoma"/>
                <a:cs typeface="Tahoma"/>
              </a:rPr>
              <a:t>TRASSIR</a:t>
            </a:r>
            <a:endParaRPr lang="ru-RU">
              <a:solidFill>
                <a:srgbClr val="050081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Информирование о критичных инцидентах во внешних каналах (</a:t>
            </a:r>
            <a:r>
              <a:rPr lang="ru-RU" err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telegram</a:t>
            </a:r>
            <a:r>
              <a:rPr lang="ru-RU">
                <a:solidFill>
                  <a:srgbClr val="0E00D2"/>
                </a:solidFill>
                <a:latin typeface="Tahoma"/>
                <a:ea typeface="Tahoma"/>
                <a:cs typeface="Tahoma"/>
              </a:rPr>
              <a:t>, </a:t>
            </a:r>
            <a:r>
              <a:rPr lang="ru-RU" err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email</a:t>
            </a: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)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Построение отчетов для руководителей, оцифровка потерь в деньгах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 b="1">
                <a:solidFill>
                  <a:srgbClr val="0E00D2"/>
                </a:solidFill>
                <a:latin typeface="Tahoma"/>
                <a:ea typeface="Tahoma"/>
                <a:cs typeface="Tahoma"/>
              </a:rPr>
              <a:t>Пожизненная безлимитная </a:t>
            </a: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лицензия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Возможность просматривать события с одного терминала с двух камер и к одной камере привязывать два терминала</a:t>
            </a:r>
            <a:endParaRPr/>
          </a:p>
          <a:p>
            <a:pPr>
              <a:lnSpc>
                <a:spcPts val="3000"/>
              </a:lnSpc>
              <a:defRPr/>
            </a:pPr>
            <a:r>
              <a:rPr lang="ru-RU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Возможность объединения с другими решениями для контроля кассового обслуживания*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492925" y="837785"/>
            <a:ext cx="11206150" cy="333425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  <a:defRPr/>
            </a:pPr>
            <a:r>
              <a:rPr lang="ru-RU" sz="2400" b="1">
                <a:gradFill>
                  <a:gsLst>
                    <a:gs pos="0">
                      <a:srgbClr val="1100E6"/>
                    </a:gs>
                    <a:gs pos="100000">
                      <a:srgbClr val="C00000"/>
                    </a:gs>
                  </a:gsLst>
                  <a:lin ang="2400000" scaled="0"/>
                </a:gradFill>
                <a:latin typeface="Tahoma"/>
                <a:ea typeface="Tahoma"/>
                <a:cs typeface="Tahoma"/>
              </a:rPr>
              <a:t>1 ПРОДУКТ - 10 ПРИЧИН, ЧТОБЫ НАЧАТЬ ПОЛЬЗОВАТЬСЯ</a:t>
            </a:r>
            <a:endParaRPr/>
          </a:p>
        </p:txBody>
      </p:sp>
      <p:sp>
        <p:nvSpPr>
          <p:cNvPr id="11" name="Прямоугольник: скругленные верхние углы 10"/>
          <p:cNvSpPr/>
          <p:nvPr/>
        </p:nvSpPr>
        <p:spPr bwMode="auto">
          <a:xfrm rot="5400000">
            <a:off x="773531" y="1749326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object 4"/>
          <p:cNvSpPr txBox="1"/>
          <p:nvPr/>
        </p:nvSpPr>
        <p:spPr bwMode="auto">
          <a:xfrm>
            <a:off x="694316" y="1932571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2</a:t>
            </a:r>
            <a:endParaRPr/>
          </a:p>
        </p:txBody>
      </p:sp>
      <p:sp>
        <p:nvSpPr>
          <p:cNvPr id="13" name="Прямоугольник: скругленные верхние углы 12"/>
          <p:cNvSpPr/>
          <p:nvPr/>
        </p:nvSpPr>
        <p:spPr bwMode="auto">
          <a:xfrm rot="5400000">
            <a:off x="773531" y="2132189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object 4"/>
          <p:cNvSpPr txBox="1"/>
          <p:nvPr/>
        </p:nvSpPr>
        <p:spPr bwMode="auto">
          <a:xfrm>
            <a:off x="694316" y="2317815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3</a:t>
            </a:r>
            <a:endParaRPr/>
          </a:p>
        </p:txBody>
      </p:sp>
      <p:sp>
        <p:nvSpPr>
          <p:cNvPr id="15" name="Прямоугольник: скругленные верхние углы 14"/>
          <p:cNvSpPr/>
          <p:nvPr/>
        </p:nvSpPr>
        <p:spPr bwMode="auto">
          <a:xfrm rot="5400000">
            <a:off x="773531" y="2516701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object 4"/>
          <p:cNvSpPr txBox="1"/>
          <p:nvPr/>
        </p:nvSpPr>
        <p:spPr bwMode="auto">
          <a:xfrm>
            <a:off x="694316" y="2702327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4</a:t>
            </a:r>
            <a:endParaRPr/>
          </a:p>
        </p:txBody>
      </p:sp>
      <p:sp>
        <p:nvSpPr>
          <p:cNvPr id="17" name="Прямоугольник: скругленные верхние углы 16"/>
          <p:cNvSpPr/>
          <p:nvPr/>
        </p:nvSpPr>
        <p:spPr bwMode="auto">
          <a:xfrm rot="5400000">
            <a:off x="773531" y="3267452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object 4"/>
          <p:cNvSpPr txBox="1"/>
          <p:nvPr/>
        </p:nvSpPr>
        <p:spPr bwMode="auto">
          <a:xfrm>
            <a:off x="694316" y="3448316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5</a:t>
            </a:r>
            <a:endParaRPr/>
          </a:p>
        </p:txBody>
      </p:sp>
      <p:sp>
        <p:nvSpPr>
          <p:cNvPr id="19" name="Прямоугольник: скругленные верхние углы 18"/>
          <p:cNvSpPr/>
          <p:nvPr/>
        </p:nvSpPr>
        <p:spPr bwMode="auto">
          <a:xfrm rot="5400000">
            <a:off x="773531" y="3650821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object 4"/>
          <p:cNvSpPr txBox="1"/>
          <p:nvPr/>
        </p:nvSpPr>
        <p:spPr bwMode="auto">
          <a:xfrm>
            <a:off x="694316" y="3836447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6</a:t>
            </a:r>
            <a:endParaRPr/>
          </a:p>
        </p:txBody>
      </p:sp>
      <p:sp>
        <p:nvSpPr>
          <p:cNvPr id="21" name="Прямоугольник: скругленные верхние углы 20"/>
          <p:cNvSpPr/>
          <p:nvPr/>
        </p:nvSpPr>
        <p:spPr bwMode="auto">
          <a:xfrm rot="5400000">
            <a:off x="773531" y="4035018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object 4"/>
          <p:cNvSpPr txBox="1"/>
          <p:nvPr/>
        </p:nvSpPr>
        <p:spPr bwMode="auto">
          <a:xfrm>
            <a:off x="694316" y="4227787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7</a:t>
            </a:r>
            <a:endParaRPr/>
          </a:p>
        </p:txBody>
      </p:sp>
      <p:sp>
        <p:nvSpPr>
          <p:cNvPr id="23" name="Прямоугольник: скругленные верхние углы 22"/>
          <p:cNvSpPr/>
          <p:nvPr/>
        </p:nvSpPr>
        <p:spPr bwMode="auto">
          <a:xfrm rot="5400000">
            <a:off x="773531" y="4418271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object 4"/>
          <p:cNvSpPr txBox="1"/>
          <p:nvPr/>
        </p:nvSpPr>
        <p:spPr bwMode="auto">
          <a:xfrm>
            <a:off x="694316" y="4601516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8</a:t>
            </a:r>
            <a:endParaRPr/>
          </a:p>
        </p:txBody>
      </p:sp>
      <p:sp>
        <p:nvSpPr>
          <p:cNvPr id="25" name="Прямоугольник: скругленные верхние углы 24"/>
          <p:cNvSpPr/>
          <p:nvPr/>
        </p:nvSpPr>
        <p:spPr bwMode="auto">
          <a:xfrm rot="5400000">
            <a:off x="773531" y="4794670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object 4"/>
          <p:cNvSpPr txBox="1"/>
          <p:nvPr/>
        </p:nvSpPr>
        <p:spPr bwMode="auto">
          <a:xfrm>
            <a:off x="694316" y="4980296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9</a:t>
            </a:r>
            <a:endParaRPr/>
          </a:p>
        </p:txBody>
      </p:sp>
      <p:sp>
        <p:nvSpPr>
          <p:cNvPr id="27" name="Прямоугольник: скругленные верхние углы 26"/>
          <p:cNvSpPr/>
          <p:nvPr/>
        </p:nvSpPr>
        <p:spPr bwMode="auto">
          <a:xfrm rot="5400000">
            <a:off x="773531" y="5542649"/>
            <a:ext cx="320675" cy="8500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E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object 4"/>
          <p:cNvSpPr txBox="1"/>
          <p:nvPr/>
        </p:nvSpPr>
        <p:spPr bwMode="auto">
          <a:xfrm>
            <a:off x="630023" y="5729414"/>
            <a:ext cx="969564" cy="389274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/>
          <a:p>
            <a:pPr algn="ctr">
              <a:lnSpc>
                <a:spcPts val="3465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10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B017F0-3EEF-B716-F6E7-5B7B7D507E47}"/>
              </a:ext>
            </a:extLst>
          </p:cNvPr>
          <p:cNvSpPr txBox="1"/>
          <p:nvPr/>
        </p:nvSpPr>
        <p:spPr>
          <a:xfrm>
            <a:off x="1027841" y="6582703"/>
            <a:ext cx="831470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/>
              <a:t>*решение по контролю очередей, аналитика стандартов обслуживания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55557" y="820419"/>
            <a:ext cx="7238092" cy="4957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7486" t="-103678" r="7486" b="1987"/>
          <a:stretch/>
        </p:blipFill>
        <p:spPr bwMode="auto">
          <a:xfrm>
            <a:off x="504215" y="812800"/>
            <a:ext cx="4187824" cy="4965002"/>
          </a:xfrm>
          <a:prstGeom prst="round2SameRect">
            <a:avLst>
              <a:gd name="adj1" fmla="val 4049"/>
              <a:gd name="adj2" fmla="val 5237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654721" y="680246"/>
            <a:ext cx="3785681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САМЫЕ ПОПУЛЯРНЫЕ СЦЕНАРИИ ДЛЯ РКУ 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668863" y="1761080"/>
            <a:ext cx="3922045" cy="4261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1500"/>
              </a:lnSpc>
              <a:buNone/>
              <a:defRPr/>
            </a:pPr>
            <a:r>
              <a:rPr lang="ru-RU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Решение помогает быстро найти и проверить ситуации, где с большой вероятностью могут быть фрод или ошибки:</a:t>
            </a: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Любые махинации с чеками (аномально ранее или позднее закрытие чеков, аннулирования, отложенные чеки и т д) </a:t>
            </a:r>
            <a:endParaRPr lang="ru-RU">
              <a:solidFill>
                <a:srgbClr val="000000"/>
              </a:solidFill>
              <a:latin typeface="Aptos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Воровство наличных из денежного ящика</a:t>
            </a:r>
            <a:endParaRPr lang="ru-RU">
              <a:solidFill>
                <a:srgbClr val="000000"/>
              </a:solidFill>
              <a:latin typeface="Aptos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Уменьшение/увеличение количества товаров в чеке и удаление товаров из чека</a:t>
            </a:r>
            <a:endParaRPr lang="ru-RU">
              <a:solidFill>
                <a:srgbClr val="000000"/>
              </a:solidFill>
              <a:latin typeface="Aptos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Фиктивные возвраты по товарам</a:t>
            </a:r>
            <a:endParaRPr lang="ru-RU">
              <a:solidFill>
                <a:srgbClr val="000000"/>
              </a:solidFill>
              <a:latin typeface="Aptos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Использование кассирами собственных карт лояльности</a:t>
            </a:r>
            <a:endParaRPr lang="en-US">
              <a:solidFill>
                <a:srgbClr val="000000"/>
              </a:solidFill>
              <a:latin typeface="Aptos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ts val="1500"/>
              </a:lnSpc>
              <a:defRPr/>
            </a:pP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" name="Рисунок 3" descr="Изображение выглядит как текст, снимок экрана, программное обеспечение, Веб-сай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42545" y="920335"/>
            <a:ext cx="7063373" cy="373505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иния, Шрифт, Граф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rcRect r="55701"/>
          <a:stretch/>
        </p:blipFill>
        <p:spPr bwMode="auto">
          <a:xfrm>
            <a:off x="504215" y="5940120"/>
            <a:ext cx="5456197" cy="60864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Шрифт, числ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20325" y="4795297"/>
            <a:ext cx="5785593" cy="1753469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cxnSpLocks/>
          </p:cNvCxnSpPr>
          <p:nvPr/>
        </p:nvCxnSpPr>
        <p:spPr bwMode="auto">
          <a:xfrm flipV="1">
            <a:off x="9184193" y="2690291"/>
            <a:ext cx="894336" cy="2293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 flipV="1">
            <a:off x="4360121" y="4080746"/>
            <a:ext cx="2178147" cy="191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7486" t="-103678" r="7486" b="1987"/>
          <a:stretch/>
        </p:blipFill>
        <p:spPr bwMode="auto">
          <a:xfrm>
            <a:off x="504215" y="812800"/>
            <a:ext cx="4187824" cy="5678435"/>
          </a:xfrm>
          <a:prstGeom prst="round2SameRect">
            <a:avLst>
              <a:gd name="adj1" fmla="val 4049"/>
              <a:gd name="adj2" fmla="val 5237"/>
            </a:avLst>
          </a:prstGeom>
          <a:gradFill>
            <a:gsLst>
              <a:gs pos="0">
                <a:srgbClr val="0D00B9"/>
              </a:gs>
              <a:gs pos="100000">
                <a:srgbClr val="640085"/>
              </a:gs>
            </a:gsLst>
            <a:lin ang="10800000" scaled="0"/>
          </a:gradFill>
          <a:ln>
            <a:noFill/>
          </a:ln>
          <a:effectLst>
            <a:outerShdw blurRad="368300" sx="101000" sy="101000" algn="ctr" rotWithShape="0">
              <a:srgbClr val="050080">
                <a:alpha val="19000"/>
              </a:srgbClr>
            </a:outerShdw>
          </a:effectLst>
        </p:spPr>
      </p:pic>
      <p:sp>
        <p:nvSpPr>
          <p:cNvPr id="4" name="Объект 2"/>
          <p:cNvSpPr>
            <a:spLocks noGrp="1"/>
          </p:cNvSpPr>
          <p:nvPr>
            <p:ph idx="4294967295"/>
          </p:nvPr>
        </p:nvSpPr>
        <p:spPr bwMode="auto">
          <a:xfrm>
            <a:off x="661357" y="1837061"/>
            <a:ext cx="4187825" cy="2932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1700"/>
              </a:lnSpc>
              <a:buNone/>
              <a:defRPr/>
            </a:pPr>
            <a:r>
              <a:rPr lang="ru-RU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Решение помогает быстро найти и проверить ситуации, где с большой вероятностью могут быть фрод или ошибки: </a:t>
            </a:r>
            <a:endParaRPr lang="ru-RU" sz="15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Неоплата товара</a:t>
            </a:r>
            <a:endParaRPr/>
          </a:p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Пересортица товаров</a:t>
            </a:r>
            <a:endParaRPr/>
          </a:p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Пропуск группового товара</a:t>
            </a:r>
            <a:endParaRPr/>
          </a:p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Отсутствие товаров в чеке после сканирования кода дата-матрикс</a:t>
            </a:r>
            <a:endParaRPr/>
          </a:p>
        </p:txBody>
      </p:sp>
      <p:sp>
        <p:nvSpPr>
          <p:cNvPr id="11" name="Заголовок 1"/>
          <p:cNvSpPr txBox="1"/>
          <p:nvPr/>
        </p:nvSpPr>
        <p:spPr bwMode="auto">
          <a:xfrm>
            <a:off x="635837" y="774827"/>
            <a:ext cx="4056202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САМЫЕ ПОПУЛЯРНЫЕ СЦЕНАРИИ ДЛЯ КСО: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68257" y="819680"/>
            <a:ext cx="7238092" cy="521863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4841785" y="913659"/>
            <a:ext cx="7084781" cy="3893559"/>
            <a:chOff x="4417540" y="1892786"/>
            <a:chExt cx="7620000" cy="3896210"/>
          </a:xfrm>
        </p:grpSpPr>
        <p:pic>
          <p:nvPicPr>
            <p:cNvPr id="3" name="Рисунок 2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417540" y="1892786"/>
              <a:ext cx="7620000" cy="389621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6036801" y="4974085"/>
              <a:ext cx="625296" cy="717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Tahoma"/>
                <a:ea typeface="Tahoma"/>
                <a:cs typeface="Tahoma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6763" y="4519962"/>
            <a:ext cx="2392903" cy="17080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29600" y="4281025"/>
            <a:ext cx="3735066" cy="257697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AFB1E96-AF57-506F-8235-6D5DDC4B2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787" y="4970750"/>
            <a:ext cx="1310245" cy="1706213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CF773FD-7D9F-7ECE-3714-88EFE0774C1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105" y="4662451"/>
            <a:ext cx="614564" cy="484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4"/>
          <p:cNvSpPr/>
          <p:nvPr/>
        </p:nvSpPr>
        <p:spPr bwMode="auto">
          <a:xfrm rot="5400000">
            <a:off x="3458274" y="-1654035"/>
            <a:ext cx="5219700" cy="11118571"/>
          </a:xfrm>
          <a:prstGeom prst="roundRect">
            <a:avLst>
              <a:gd name="adj" fmla="val 4133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rgbClr val="0000C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 algn="ctr">
              <a:buClr>
                <a:srgbClr val="FF0000"/>
              </a:buClr>
              <a:buSzPct val="112000"/>
              <a:defRPr/>
            </a:pPr>
            <a:endParaRPr lang="ru-RU" sz="2400">
              <a:latin typeface="Tahoma"/>
              <a:ea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66190" y="1442089"/>
            <a:ext cx="1081460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 несколько кликов можно увидеть общее количество всех подозрительных инцидентов, построить рейтинг сотрудников по скорости обслуживания, а также увидеть, какие сотрудники чаще всего совершают ошибки, что приводит к недостаче и выполнять множество других задач</a:t>
            </a:r>
            <a:endParaRPr/>
          </a:p>
        </p:txBody>
      </p:sp>
      <p:pic>
        <p:nvPicPr>
          <p:cNvPr id="5" name="Рисунок 4" descr="Изображение выглядит как текст, снимок экрана, дисплей, программное обеспечени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6763" y="2295546"/>
            <a:ext cx="8223056" cy="216530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электроника, снимок экрана, числ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18300" y="3881817"/>
            <a:ext cx="4622801" cy="2352101"/>
          </a:xfrm>
          <a:prstGeom prst="rect">
            <a:avLst/>
          </a:prstGeom>
        </p:spPr>
      </p:pic>
      <p:sp>
        <p:nvSpPr>
          <p:cNvPr id="7" name="Заголовок 1"/>
          <p:cNvSpPr txBox="1"/>
          <p:nvPr/>
        </p:nvSpPr>
        <p:spPr bwMode="auto">
          <a:xfrm>
            <a:off x="492925" y="837785"/>
            <a:ext cx="11206150" cy="333425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  <a:defRPr/>
            </a:pPr>
            <a:r>
              <a:rPr lang="ru-RU" sz="2400" b="1">
                <a:gradFill>
                  <a:gsLst>
                    <a:gs pos="0">
                      <a:srgbClr val="1100E6"/>
                    </a:gs>
                    <a:gs pos="100000">
                      <a:srgbClr val="C00000"/>
                    </a:gs>
                  </a:gsLst>
                  <a:lin ang="2400000" scaled="0"/>
                </a:gradFill>
                <a:latin typeface="Tahoma"/>
                <a:ea typeface="Tahoma"/>
                <a:cs typeface="Tahoma"/>
              </a:rPr>
              <a:t>ОТЧЕТЫ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4098" y="4068613"/>
            <a:ext cx="1929481" cy="21653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4"/>
          <p:cNvSpPr/>
          <p:nvPr/>
        </p:nvSpPr>
        <p:spPr bwMode="auto">
          <a:xfrm rot="5400000">
            <a:off x="3438482" y="-1584762"/>
            <a:ext cx="5219700" cy="11118571"/>
          </a:xfrm>
          <a:prstGeom prst="roundRect">
            <a:avLst>
              <a:gd name="adj" fmla="val 4133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rgbClr val="0000C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 algn="ctr">
              <a:buClr>
                <a:srgbClr val="FF0000"/>
              </a:buClr>
              <a:buSzPct val="112000"/>
              <a:defRPr/>
            </a:pPr>
            <a:endParaRPr lang="ru-RU" sz="2400">
              <a:latin typeface="Tahoma"/>
              <a:ea typeface="Tahoma"/>
              <a:cs typeface="Tahoma"/>
            </a:endParaRPr>
          </a:p>
        </p:txBody>
      </p:sp>
      <p:pic>
        <p:nvPicPr>
          <p:cNvPr id="6" name="Рисунок 5" descr="Изображение выглядит как текст, снимок экрана, Шрифт, числ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l="-286" t="33666" r="429"/>
          <a:stretch/>
        </p:blipFill>
        <p:spPr bwMode="auto">
          <a:xfrm>
            <a:off x="3488663" y="3238499"/>
            <a:ext cx="7823716" cy="2974299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электроника, снимок экрана, диспле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rcRect r="311" b="40667"/>
          <a:stretch/>
        </p:blipFill>
        <p:spPr bwMode="auto">
          <a:xfrm>
            <a:off x="817563" y="1587327"/>
            <a:ext cx="3043052" cy="3759543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492925" y="837785"/>
            <a:ext cx="11206150" cy="333425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  <a:defRPr/>
            </a:pPr>
            <a:r>
              <a:rPr lang="ru-RU" sz="2400" b="1">
                <a:gradFill>
                  <a:gsLst>
                    <a:gs pos="0">
                      <a:srgbClr val="1100E6"/>
                    </a:gs>
                    <a:gs pos="100000">
                      <a:srgbClr val="C00000"/>
                    </a:gs>
                  </a:gsLst>
                  <a:lin ang="2400000" scaled="0"/>
                </a:gradFill>
                <a:latin typeface="Tahoma"/>
                <a:ea typeface="Tahoma"/>
                <a:cs typeface="Tahoma"/>
              </a:rPr>
              <a:t>ПОДСВЕТКА ТОВАРА ИЛИ ПОДОЗРИТЕЛЬНОЙ ОПЕРАЦИИ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8129696" y="1682704"/>
            <a:ext cx="2836195" cy="10926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A1E413-E9B1-71B7-E982-814082E6C7B1}"/>
              </a:ext>
            </a:extLst>
          </p:cNvPr>
          <p:cNvSpPr/>
          <p:nvPr/>
        </p:nvSpPr>
        <p:spPr bwMode="auto">
          <a:xfrm>
            <a:off x="1564903" y="1911462"/>
            <a:ext cx="1966830" cy="282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  <a:ea typeface="Tahoma"/>
              <a:cs typeface="Tahoma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DF27924-CC6B-437B-4C90-C1E8AF64D266}"/>
              </a:ext>
            </a:extLst>
          </p:cNvPr>
          <p:cNvCxnSpPr>
            <a:cxnSpLocks/>
          </p:cNvCxnSpPr>
          <p:nvPr/>
        </p:nvCxnSpPr>
        <p:spPr bwMode="auto">
          <a:xfrm flipH="1">
            <a:off x="2114138" y="2247006"/>
            <a:ext cx="523488" cy="1484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36F2C4-08A6-B2A0-0219-BE6D075EBA6C}"/>
              </a:ext>
            </a:extLst>
          </p:cNvPr>
          <p:cNvSpPr/>
          <p:nvPr/>
        </p:nvSpPr>
        <p:spPr bwMode="auto">
          <a:xfrm>
            <a:off x="4692071" y="4049020"/>
            <a:ext cx="1966830" cy="282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Tahoma"/>
              <a:ea typeface="Tahoma"/>
              <a:cs typeface="Tahoma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06ACB07-314C-DCDC-5B47-954DC2E6CF9B}"/>
              </a:ext>
            </a:extLst>
          </p:cNvPr>
          <p:cNvCxnSpPr>
            <a:cxnSpLocks/>
          </p:cNvCxnSpPr>
          <p:nvPr/>
        </p:nvCxnSpPr>
        <p:spPr bwMode="auto">
          <a:xfrm flipV="1">
            <a:off x="6497679" y="3694798"/>
            <a:ext cx="743212" cy="316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5B977DF-5463-8AF6-7EE5-1920F487A69E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8888" y="4193513"/>
            <a:ext cx="594771" cy="89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24"/>
          <p:cNvSpPr/>
          <p:nvPr/>
        </p:nvSpPr>
        <p:spPr bwMode="auto">
          <a:xfrm rot="5400000">
            <a:off x="3458274" y="-1654035"/>
            <a:ext cx="5219700" cy="11118571"/>
          </a:xfrm>
          <a:prstGeom prst="roundRect">
            <a:avLst>
              <a:gd name="adj" fmla="val 4133"/>
            </a:avLst>
          </a:prstGeom>
          <a:solidFill>
            <a:schemeClr val="bg1"/>
          </a:solidFill>
          <a:ln>
            <a:noFill/>
          </a:ln>
          <a:effectLst>
            <a:outerShdw blurRad="177800" dir="5400000" algn="ctr" rotWithShape="0">
              <a:srgbClr val="0000C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 algn="ctr">
              <a:buClr>
                <a:srgbClr val="FF0000"/>
              </a:buClr>
              <a:buSzPct val="112000"/>
              <a:defRPr/>
            </a:pPr>
            <a:endParaRPr lang="ru-RU" sz="2400">
              <a:latin typeface="Tahoma"/>
              <a:ea typeface="Tahoma"/>
              <a:cs typeface="Tahoma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92925" y="837785"/>
            <a:ext cx="11206150" cy="333425"/>
          </a:xfrm>
          <a:prstGeom prst="rect">
            <a:avLst/>
          </a:prstGeom>
        </p:spPr>
        <p:txBody>
          <a:bodyPr vert="horz" wrap="square" lIns="36000" tIns="36000" rIns="36000" bIns="36000" rtlCol="0" anchor="t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  <a:defRPr/>
            </a:pPr>
            <a:r>
              <a:rPr lang="ru-RU" sz="2400" b="1">
                <a:gradFill>
                  <a:gsLst>
                    <a:gs pos="0">
                      <a:srgbClr val="1100E6"/>
                    </a:gs>
                    <a:gs pos="100000">
                      <a:srgbClr val="C00000"/>
                    </a:gs>
                  </a:gsLst>
                  <a:lin ang="2400000" scaled="0"/>
                </a:gradFill>
                <a:latin typeface="Tahoma"/>
                <a:ea typeface="Tahoma"/>
                <a:cs typeface="Tahoma"/>
              </a:rPr>
              <a:t>ИНТЕГРАЦИЯ С ВЕСАМИ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674233" y="1508125"/>
            <a:ext cx="106668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Возможность автоматически отслеживать, весь ли взвешенный товар проходит через кассы (например в течение 24 часов, длительность настраивается).</a:t>
            </a:r>
            <a:endParaRPr/>
          </a:p>
          <a:p>
            <a:pPr>
              <a:buClr>
                <a:srgbClr val="C00000"/>
              </a:buClr>
              <a:defRPr/>
            </a:pPr>
            <a:r>
              <a:rPr lang="ru-RU" sz="1500">
                <a:solidFill>
                  <a:srgbClr val="050081"/>
                </a:solidFill>
                <a:latin typeface="Tahoma"/>
                <a:ea typeface="Tahoma"/>
                <a:cs typeface="Tahoma"/>
              </a:rPr>
              <a:t>Приложение формирует отчёты, содержащие: наименование товара, весовой терминал + вес, кассовый терминал + стоимость и вес по чеку, ссылки на видеоархив, время взвешивания и время сканирования на кассе.</a:t>
            </a:r>
            <a:endParaRPr/>
          </a:p>
        </p:txBody>
      </p:sp>
      <p:pic>
        <p:nvPicPr>
          <p:cNvPr id="4" name="Рисунок 3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6763" y="2713831"/>
            <a:ext cx="9153525" cy="199072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Шрифт, лин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84412" y="4385072"/>
            <a:ext cx="9077325" cy="1819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Liberation Sans"/>
        <a:cs typeface="Liberation Sans"/>
      </a:majorFont>
      <a:minorFont>
        <a:latin typeface="Aptos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47CD84526C024A98594DBD7D1D7AAF" ma:contentTypeVersion="15" ma:contentTypeDescription="Создание документа." ma:contentTypeScope="" ma:versionID="840e49cb8ca2e241fd7cff505f1ad19d">
  <xsd:schema xmlns:xsd="http://www.w3.org/2001/XMLSchema" xmlns:xs="http://www.w3.org/2001/XMLSchema" xmlns:p="http://schemas.microsoft.com/office/2006/metadata/properties" xmlns:ns2="fe5a73f3-6f92-4aa8-94bf-a04dacca755d" xmlns:ns3="ca10ef43-953b-4723-8f23-854aa6c385e0" targetNamespace="http://schemas.microsoft.com/office/2006/metadata/properties" ma:root="true" ma:fieldsID="799a952959fc406d917d20b985278ff0" ns2:_="" ns3:_="">
    <xsd:import namespace="fe5a73f3-6f92-4aa8-94bf-a04dacca755d"/>
    <xsd:import namespace="ca10ef43-953b-4723-8f23-854aa6c385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a73f3-6f92-4aa8-94bf-a04dacca7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ac71f60-b5eb-4e01-b25d-f1a5124090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ef43-953b-4723-8f23-854aa6c385e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b5d7c5e-6823-4da7-8117-2aac5a440c61}" ma:internalName="TaxCatchAll" ma:showField="CatchAllData" ma:web="ca10ef43-953b-4723-8f23-854aa6c38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ef43-953b-4723-8f23-854aa6c385e0" xsi:nil="true"/>
    <lcf76f155ced4ddcb4097134ff3c332f xmlns="fe5a73f3-6f92-4aa8-94bf-a04dacca755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FE2E6B-B407-449B-9183-5A70A968F148}">
  <ds:schemaRefs>
    <ds:schemaRef ds:uri="ca10ef43-953b-4723-8f23-854aa6c385e0"/>
    <ds:schemaRef ds:uri="fe5a73f3-6f92-4aa8-94bf-a04dacca7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2E5B74-536A-42F2-A47E-5687F97BCF7F}">
  <ds:schemaRefs>
    <ds:schemaRef ds:uri="ca10ef43-953b-4723-8f23-854aa6c385e0"/>
    <ds:schemaRef ds:uri="fe5a73f3-6f92-4aa8-94bf-a04dacca755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791CB3-92AA-4F07-9A27-877AE5EB04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Широкоэкранный</PresentationFormat>
  <Slides>12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ПОПУЛЯРНЫЕ СЦЕНАРИИ ДЛЯ РКУ :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НЕОБХОДИМАЯ ИНФРАСТРУКТУРА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Gregory Minakov</dc:creator>
  <cp:keywords/>
  <dc:description/>
  <cp:revision>2</cp:revision>
  <dcterms:created xsi:type="dcterms:W3CDTF">2025-12-11T10:06:40Z</dcterms:created>
  <dcterms:modified xsi:type="dcterms:W3CDTF">2026-07-06T10:39:27Z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0x0101009647CD84526C024A98594DBD7D1D7AAF</vt:lpwstr>
  </property>
  <property fmtid="{D5CDD505-2E9C-101B-9397-08002B2CF9AE}" pid="3" name="MediaServiceImageTags">
    <vt:lpwstr/>
  </property>
</Properties>
</file>